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388" r:id="rId2"/>
    <p:sldId id="389" r:id="rId3"/>
    <p:sldId id="387" r:id="rId4"/>
    <p:sldId id="257" r:id="rId5"/>
    <p:sldId id="325" r:id="rId6"/>
    <p:sldId id="390" r:id="rId7"/>
    <p:sldId id="376" r:id="rId8"/>
    <p:sldId id="397" r:id="rId9"/>
    <p:sldId id="377" r:id="rId10"/>
    <p:sldId id="391" r:id="rId11"/>
    <p:sldId id="392" r:id="rId12"/>
    <p:sldId id="393" r:id="rId13"/>
    <p:sldId id="394" r:id="rId14"/>
    <p:sldId id="395" r:id="rId15"/>
    <p:sldId id="396" r:id="rId16"/>
    <p:sldId id="259" r:id="rId17"/>
    <p:sldId id="260" r:id="rId18"/>
    <p:sldId id="265" r:id="rId19"/>
    <p:sldId id="268" r:id="rId20"/>
    <p:sldId id="269" r:id="rId21"/>
    <p:sldId id="270" r:id="rId22"/>
    <p:sldId id="271" r:id="rId23"/>
    <p:sldId id="277" r:id="rId24"/>
    <p:sldId id="273" r:id="rId25"/>
    <p:sldId id="385" r:id="rId26"/>
    <p:sldId id="386" r:id="rId27"/>
    <p:sldId id="274" r:id="rId28"/>
    <p:sldId id="275" r:id="rId29"/>
    <p:sldId id="276" r:id="rId30"/>
    <p:sldId id="278" r:id="rId31"/>
    <p:sldId id="367" r:id="rId32"/>
    <p:sldId id="368" r:id="rId33"/>
    <p:sldId id="375" r:id="rId34"/>
    <p:sldId id="370" r:id="rId35"/>
    <p:sldId id="371" r:id="rId36"/>
    <p:sldId id="372" r:id="rId37"/>
    <p:sldId id="373" r:id="rId38"/>
    <p:sldId id="374" r:id="rId39"/>
    <p:sldId id="283" r:id="rId40"/>
    <p:sldId id="326" r:id="rId41"/>
    <p:sldId id="327" r:id="rId42"/>
    <p:sldId id="288" r:id="rId43"/>
    <p:sldId id="328" r:id="rId44"/>
    <p:sldId id="329" r:id="rId45"/>
    <p:sldId id="330" r:id="rId46"/>
    <p:sldId id="290" r:id="rId47"/>
    <p:sldId id="331" r:id="rId48"/>
    <p:sldId id="332" r:id="rId49"/>
    <p:sldId id="333" r:id="rId50"/>
    <p:sldId id="334" r:id="rId51"/>
    <p:sldId id="335" r:id="rId52"/>
    <p:sldId id="336" r:id="rId53"/>
    <p:sldId id="337" r:id="rId54"/>
    <p:sldId id="298" r:id="rId55"/>
    <p:sldId id="338" r:id="rId56"/>
    <p:sldId id="339" r:id="rId57"/>
    <p:sldId id="340" r:id="rId58"/>
    <p:sldId id="382" r:id="rId59"/>
    <p:sldId id="378" r:id="rId60"/>
    <p:sldId id="342" r:id="rId61"/>
    <p:sldId id="299" r:id="rId62"/>
    <p:sldId id="343" r:id="rId63"/>
    <p:sldId id="344" r:id="rId64"/>
    <p:sldId id="345" r:id="rId65"/>
    <p:sldId id="384" r:id="rId66"/>
    <p:sldId id="346" r:id="rId67"/>
    <p:sldId id="349" r:id="rId68"/>
    <p:sldId id="350" r:id="rId69"/>
    <p:sldId id="351" r:id="rId70"/>
    <p:sldId id="352" r:id="rId71"/>
    <p:sldId id="300" r:id="rId72"/>
    <p:sldId id="353" r:id="rId73"/>
    <p:sldId id="354" r:id="rId74"/>
    <p:sldId id="355" r:id="rId75"/>
    <p:sldId id="383" r:id="rId76"/>
    <p:sldId id="379" r:id="rId77"/>
    <p:sldId id="380" r:id="rId78"/>
    <p:sldId id="381" r:id="rId79"/>
    <p:sldId id="301" r:id="rId80"/>
    <p:sldId id="358" r:id="rId81"/>
    <p:sldId id="359" r:id="rId82"/>
    <p:sldId id="360" r:id="rId83"/>
    <p:sldId id="361" r:id="rId84"/>
    <p:sldId id="362" r:id="rId85"/>
    <p:sldId id="363" r:id="rId86"/>
    <p:sldId id="364" r:id="rId87"/>
    <p:sldId id="365" r:id="rId88"/>
    <p:sldId id="366" r:id="rId89"/>
    <p:sldId id="406" r:id="rId90"/>
    <p:sldId id="407" r:id="rId91"/>
    <p:sldId id="408" r:id="rId92"/>
    <p:sldId id="398" r:id="rId93"/>
    <p:sldId id="400" r:id="rId94"/>
    <p:sldId id="402" r:id="rId95"/>
    <p:sldId id="401" r:id="rId96"/>
    <p:sldId id="403" r:id="rId97"/>
    <p:sldId id="404" r:id="rId98"/>
    <p:sldId id="405" r:id="rId99"/>
    <p:sldId id="409" r:id="rId100"/>
    <p:sldId id="264" r:id="rId101"/>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86AB"/>
    <a:srgbClr val="5B9BD5"/>
    <a:srgbClr val="474A4A"/>
    <a:srgbClr val="393D3D"/>
    <a:srgbClr val="8AA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淺色樣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00" d="100"/>
          <a:sy n="100" d="100"/>
        </p:scale>
        <p:origin x="-990" y="-5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D506A6-9A2E-4E42-8943-9BAE5A6DF597}"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zh-TW" altLang="en-US"/>
        </a:p>
      </dgm:t>
    </dgm:pt>
    <dgm:pt modelId="{84F85DA3-C6FA-46E0-850A-4199DBDAAA45}">
      <dgm:prSet phldrT="[文字]"/>
      <dgm:spPr/>
      <dgm:t>
        <a:bodyPr/>
        <a:lstStyle/>
        <a:p>
          <a:r>
            <a:rPr lang="zh-TW" altLang="en-US" b="1" dirty="0" smtClean="0">
              <a:solidFill>
                <a:srgbClr val="C00000"/>
              </a:solidFill>
              <a:effectLst/>
              <a:latin typeface="標楷體" panose="03000509000000000000" pitchFamily="65" charset="-120"/>
              <a:ea typeface="標楷體" panose="03000509000000000000" pitchFamily="65" charset="-120"/>
            </a:rPr>
            <a:t>成效</a:t>
          </a:r>
          <a:r>
            <a:rPr lang="zh-TW" altLang="zh-TW" b="1" dirty="0" smtClean="0">
              <a:solidFill>
                <a:srgbClr val="C00000"/>
              </a:solidFill>
              <a:effectLst/>
              <a:latin typeface="標楷體" panose="03000509000000000000" pitchFamily="65" charset="-120"/>
              <a:ea typeface="標楷體" panose="03000509000000000000" pitchFamily="65" charset="-120"/>
            </a:rPr>
            <a:t>：推廣人文藝術情懷並引發</a:t>
          </a:r>
          <a:r>
            <a:rPr lang="zh-TW" altLang="en-US" b="1" dirty="0" smtClean="0">
              <a:solidFill>
                <a:srgbClr val="C00000"/>
              </a:solidFill>
              <a:effectLst/>
              <a:latin typeface="標楷體" panose="03000509000000000000" pitchFamily="65" charset="-120"/>
              <a:ea typeface="標楷體" panose="03000509000000000000" pitchFamily="65" charset="-120"/>
            </a:rPr>
            <a:t> </a:t>
          </a:r>
          <a:endParaRPr lang="en-US" altLang="zh-TW" b="1" dirty="0" smtClean="0">
            <a:solidFill>
              <a:srgbClr val="C00000"/>
            </a:solidFill>
            <a:effectLst/>
            <a:latin typeface="標楷體" panose="03000509000000000000" pitchFamily="65" charset="-120"/>
            <a:ea typeface="標楷體" panose="03000509000000000000" pitchFamily="65" charset="-120"/>
          </a:endParaRPr>
        </a:p>
        <a:p>
          <a:r>
            <a:rPr lang="zh-TW" altLang="en-US" b="1" dirty="0" smtClean="0">
              <a:solidFill>
                <a:srgbClr val="C00000"/>
              </a:solidFill>
              <a:effectLst/>
              <a:latin typeface="標楷體" panose="03000509000000000000" pitchFamily="65" charset="-120"/>
              <a:ea typeface="標楷體" panose="03000509000000000000" pitchFamily="65" charset="-120"/>
            </a:rPr>
            <a:t>      </a:t>
          </a:r>
          <a:r>
            <a:rPr lang="zh-TW" altLang="zh-TW" b="1" dirty="0" smtClean="0">
              <a:solidFill>
                <a:srgbClr val="C00000"/>
              </a:solidFill>
              <a:effectLst/>
              <a:latin typeface="標楷體" panose="03000509000000000000" pitchFamily="65" charset="-120"/>
              <a:ea typeface="標楷體" panose="03000509000000000000" pitchFamily="65" charset="-120"/>
            </a:rPr>
            <a:t>師生人文教育的興趣</a:t>
          </a:r>
          <a:endParaRPr lang="zh-TW" altLang="en-US" b="1" dirty="0">
            <a:solidFill>
              <a:srgbClr val="C00000"/>
            </a:solidFill>
          </a:endParaRPr>
        </a:p>
      </dgm:t>
    </dgm:pt>
    <dgm:pt modelId="{3859C8C3-B386-41C0-BAA6-CA29BB81BC63}" type="parTrans" cxnId="{BECC8436-1BD8-40FB-BCE8-3C77AAEBE9F6}">
      <dgm:prSet/>
      <dgm:spPr/>
      <dgm:t>
        <a:bodyPr/>
        <a:lstStyle/>
        <a:p>
          <a:endParaRPr lang="zh-TW" altLang="en-US"/>
        </a:p>
      </dgm:t>
    </dgm:pt>
    <dgm:pt modelId="{0204063C-6971-4B7A-B931-957D5088509A}" type="sibTrans" cxnId="{BECC8436-1BD8-40FB-BCE8-3C77AAEBE9F6}">
      <dgm:prSet/>
      <dgm:spPr/>
      <dgm:t>
        <a:bodyPr/>
        <a:lstStyle/>
        <a:p>
          <a:endParaRPr lang="zh-TW" altLang="en-US"/>
        </a:p>
      </dgm:t>
    </dgm:pt>
    <dgm:pt modelId="{55889706-D8B0-4497-91D4-935779B6745A}" type="pres">
      <dgm:prSet presAssocID="{FFD506A6-9A2E-4E42-8943-9BAE5A6DF597}" presName="linear" presStyleCnt="0">
        <dgm:presLayoutVars>
          <dgm:animLvl val="lvl"/>
          <dgm:resizeHandles val="exact"/>
        </dgm:presLayoutVars>
      </dgm:prSet>
      <dgm:spPr/>
      <dgm:t>
        <a:bodyPr/>
        <a:lstStyle/>
        <a:p>
          <a:endParaRPr lang="zh-TW" altLang="en-US"/>
        </a:p>
      </dgm:t>
    </dgm:pt>
    <dgm:pt modelId="{40D439FA-3393-4348-9734-B926CD91D0E2}" type="pres">
      <dgm:prSet presAssocID="{84F85DA3-C6FA-46E0-850A-4199DBDAAA45}" presName="parentText" presStyleLbl="node1" presStyleIdx="0" presStyleCnt="1" custLinFactNeighborY="2300">
        <dgm:presLayoutVars>
          <dgm:chMax val="0"/>
          <dgm:bulletEnabled val="1"/>
        </dgm:presLayoutVars>
      </dgm:prSet>
      <dgm:spPr/>
      <dgm:t>
        <a:bodyPr/>
        <a:lstStyle/>
        <a:p>
          <a:endParaRPr lang="zh-TW" altLang="en-US"/>
        </a:p>
      </dgm:t>
    </dgm:pt>
  </dgm:ptLst>
  <dgm:cxnLst>
    <dgm:cxn modelId="{286DC042-0504-4A09-966D-6B48E12CC57D}" type="presOf" srcId="{84F85DA3-C6FA-46E0-850A-4199DBDAAA45}" destId="{40D439FA-3393-4348-9734-B926CD91D0E2}" srcOrd="0" destOrd="0" presId="urn:microsoft.com/office/officeart/2005/8/layout/vList2"/>
    <dgm:cxn modelId="{75382AB8-CE65-46C8-9EB6-3B3B49CC578F}" type="presOf" srcId="{FFD506A6-9A2E-4E42-8943-9BAE5A6DF597}" destId="{55889706-D8B0-4497-91D4-935779B6745A}" srcOrd="0" destOrd="0" presId="urn:microsoft.com/office/officeart/2005/8/layout/vList2"/>
    <dgm:cxn modelId="{BECC8436-1BD8-40FB-BCE8-3C77AAEBE9F6}" srcId="{FFD506A6-9A2E-4E42-8943-9BAE5A6DF597}" destId="{84F85DA3-C6FA-46E0-850A-4199DBDAAA45}" srcOrd="0" destOrd="0" parTransId="{3859C8C3-B386-41C0-BAA6-CA29BB81BC63}" sibTransId="{0204063C-6971-4B7A-B931-957D5088509A}"/>
    <dgm:cxn modelId="{DCC92EB9-488D-4622-8774-50E6587B6414}" type="presParOf" srcId="{55889706-D8B0-4497-91D4-935779B6745A}" destId="{40D439FA-3393-4348-9734-B926CD91D0E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D506A6-9A2E-4E42-8943-9BAE5A6DF597}"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zh-TW" altLang="en-US"/>
        </a:p>
      </dgm:t>
    </dgm:pt>
    <dgm:pt modelId="{84F85DA3-C6FA-46E0-850A-4199DBDAAA45}">
      <dgm:prSet phldrT="[文字]"/>
      <dgm:spPr/>
      <dgm:t>
        <a:bodyPr/>
        <a:lstStyle/>
        <a:p>
          <a:r>
            <a:rPr lang="zh-TW" altLang="en-US" b="1" dirty="0" smtClean="0">
              <a:solidFill>
                <a:srgbClr val="C00000"/>
              </a:solidFill>
              <a:effectLst/>
              <a:latin typeface="標楷體" panose="03000509000000000000" pitchFamily="65" charset="-120"/>
              <a:ea typeface="標楷體" panose="03000509000000000000" pitchFamily="65" charset="-120"/>
            </a:rPr>
            <a:t>成效</a:t>
          </a:r>
          <a:r>
            <a:rPr lang="zh-TW" altLang="zh-TW" b="1" dirty="0" smtClean="0">
              <a:solidFill>
                <a:srgbClr val="C00000"/>
              </a:solidFill>
              <a:effectLst/>
              <a:latin typeface="標楷體" panose="03000509000000000000" pitchFamily="65" charset="-120"/>
              <a:ea typeface="標楷體" panose="03000509000000000000" pitchFamily="65" charset="-120"/>
            </a:rPr>
            <a:t>：推廣人文藝術情懷並引發</a:t>
          </a:r>
          <a:r>
            <a:rPr lang="zh-TW" altLang="en-US" b="1" dirty="0" smtClean="0">
              <a:solidFill>
                <a:srgbClr val="C00000"/>
              </a:solidFill>
              <a:effectLst/>
              <a:latin typeface="標楷體" panose="03000509000000000000" pitchFamily="65" charset="-120"/>
              <a:ea typeface="標楷體" panose="03000509000000000000" pitchFamily="65" charset="-120"/>
            </a:rPr>
            <a:t> </a:t>
          </a:r>
          <a:endParaRPr lang="en-US" altLang="zh-TW" b="1" dirty="0" smtClean="0">
            <a:solidFill>
              <a:srgbClr val="C00000"/>
            </a:solidFill>
            <a:effectLst/>
            <a:latin typeface="標楷體" panose="03000509000000000000" pitchFamily="65" charset="-120"/>
            <a:ea typeface="標楷體" panose="03000509000000000000" pitchFamily="65" charset="-120"/>
          </a:endParaRPr>
        </a:p>
        <a:p>
          <a:r>
            <a:rPr lang="zh-TW" altLang="en-US" b="1" dirty="0" smtClean="0">
              <a:solidFill>
                <a:srgbClr val="C00000"/>
              </a:solidFill>
              <a:effectLst/>
              <a:latin typeface="標楷體" panose="03000509000000000000" pitchFamily="65" charset="-120"/>
              <a:ea typeface="標楷體" panose="03000509000000000000" pitchFamily="65" charset="-120"/>
            </a:rPr>
            <a:t>      </a:t>
          </a:r>
          <a:r>
            <a:rPr lang="zh-TW" altLang="zh-TW" b="1" dirty="0" smtClean="0">
              <a:solidFill>
                <a:srgbClr val="C00000"/>
              </a:solidFill>
              <a:effectLst/>
              <a:latin typeface="標楷體" panose="03000509000000000000" pitchFamily="65" charset="-120"/>
              <a:ea typeface="標楷體" panose="03000509000000000000" pitchFamily="65" charset="-120"/>
            </a:rPr>
            <a:t>師生人文教育的興趣</a:t>
          </a:r>
          <a:endParaRPr lang="zh-TW" altLang="en-US" b="1" dirty="0">
            <a:solidFill>
              <a:srgbClr val="C00000"/>
            </a:solidFill>
          </a:endParaRPr>
        </a:p>
      </dgm:t>
    </dgm:pt>
    <dgm:pt modelId="{3859C8C3-B386-41C0-BAA6-CA29BB81BC63}" type="parTrans" cxnId="{BECC8436-1BD8-40FB-BCE8-3C77AAEBE9F6}">
      <dgm:prSet/>
      <dgm:spPr/>
      <dgm:t>
        <a:bodyPr/>
        <a:lstStyle/>
        <a:p>
          <a:endParaRPr lang="zh-TW" altLang="en-US"/>
        </a:p>
      </dgm:t>
    </dgm:pt>
    <dgm:pt modelId="{0204063C-6971-4B7A-B931-957D5088509A}" type="sibTrans" cxnId="{BECC8436-1BD8-40FB-BCE8-3C77AAEBE9F6}">
      <dgm:prSet/>
      <dgm:spPr/>
      <dgm:t>
        <a:bodyPr/>
        <a:lstStyle/>
        <a:p>
          <a:endParaRPr lang="zh-TW" altLang="en-US"/>
        </a:p>
      </dgm:t>
    </dgm:pt>
    <dgm:pt modelId="{55889706-D8B0-4497-91D4-935779B6745A}" type="pres">
      <dgm:prSet presAssocID="{FFD506A6-9A2E-4E42-8943-9BAE5A6DF597}" presName="linear" presStyleCnt="0">
        <dgm:presLayoutVars>
          <dgm:animLvl val="lvl"/>
          <dgm:resizeHandles val="exact"/>
        </dgm:presLayoutVars>
      </dgm:prSet>
      <dgm:spPr/>
      <dgm:t>
        <a:bodyPr/>
        <a:lstStyle/>
        <a:p>
          <a:endParaRPr lang="zh-TW" altLang="en-US"/>
        </a:p>
      </dgm:t>
    </dgm:pt>
    <dgm:pt modelId="{40D439FA-3393-4348-9734-B926CD91D0E2}" type="pres">
      <dgm:prSet presAssocID="{84F85DA3-C6FA-46E0-850A-4199DBDAAA45}" presName="parentText" presStyleLbl="node1" presStyleIdx="0" presStyleCnt="1" custLinFactNeighborY="329">
        <dgm:presLayoutVars>
          <dgm:chMax val="0"/>
          <dgm:bulletEnabled val="1"/>
        </dgm:presLayoutVars>
      </dgm:prSet>
      <dgm:spPr/>
      <dgm:t>
        <a:bodyPr/>
        <a:lstStyle/>
        <a:p>
          <a:endParaRPr lang="zh-TW" altLang="en-US"/>
        </a:p>
      </dgm:t>
    </dgm:pt>
  </dgm:ptLst>
  <dgm:cxnLst>
    <dgm:cxn modelId="{286DC042-0504-4A09-966D-6B48E12CC57D}" type="presOf" srcId="{84F85DA3-C6FA-46E0-850A-4199DBDAAA45}" destId="{40D439FA-3393-4348-9734-B926CD91D0E2}" srcOrd="0" destOrd="0" presId="urn:microsoft.com/office/officeart/2005/8/layout/vList2"/>
    <dgm:cxn modelId="{75382AB8-CE65-46C8-9EB6-3B3B49CC578F}" type="presOf" srcId="{FFD506A6-9A2E-4E42-8943-9BAE5A6DF597}" destId="{55889706-D8B0-4497-91D4-935779B6745A}" srcOrd="0" destOrd="0" presId="urn:microsoft.com/office/officeart/2005/8/layout/vList2"/>
    <dgm:cxn modelId="{BECC8436-1BD8-40FB-BCE8-3C77AAEBE9F6}" srcId="{FFD506A6-9A2E-4E42-8943-9BAE5A6DF597}" destId="{84F85DA3-C6FA-46E0-850A-4199DBDAAA45}" srcOrd="0" destOrd="0" parTransId="{3859C8C3-B386-41C0-BAA6-CA29BB81BC63}" sibTransId="{0204063C-6971-4B7A-B931-957D5088509A}"/>
    <dgm:cxn modelId="{DCC92EB9-488D-4622-8774-50E6587B6414}" type="presParOf" srcId="{55889706-D8B0-4497-91D4-935779B6745A}" destId="{40D439FA-3393-4348-9734-B926CD91D0E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D506A6-9A2E-4E42-8943-9BAE5A6DF597}"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zh-TW" altLang="en-US"/>
        </a:p>
      </dgm:t>
    </dgm:pt>
    <dgm:pt modelId="{84F85DA3-C6FA-46E0-850A-4199DBDAAA45}">
      <dgm:prSet phldrT="[文字]" custT="1"/>
      <dgm:spPr/>
      <dgm:t>
        <a:bodyPr/>
        <a:lstStyle/>
        <a:p>
          <a:r>
            <a:rPr lang="zh-TW" altLang="en-US" sz="2400" b="1" dirty="0" smtClean="0">
              <a:solidFill>
                <a:srgbClr val="C00000"/>
              </a:solidFill>
              <a:effectLst/>
              <a:latin typeface="標楷體" panose="03000509000000000000" pitchFamily="65" charset="-120"/>
              <a:ea typeface="標楷體" panose="03000509000000000000" pitchFamily="65" charset="-120"/>
            </a:rPr>
            <a:t>成效：藉由師長的鏡頭，帶領學</a:t>
          </a:r>
          <a:endParaRPr lang="en-US" altLang="zh-TW" sz="2400" b="1" dirty="0" smtClean="0">
            <a:solidFill>
              <a:srgbClr val="C00000"/>
            </a:solidFill>
            <a:effectLst/>
            <a:latin typeface="標楷體" panose="03000509000000000000" pitchFamily="65" charset="-120"/>
            <a:ea typeface="標楷體" panose="03000509000000000000" pitchFamily="65" charset="-120"/>
          </a:endParaRPr>
        </a:p>
        <a:p>
          <a:r>
            <a:rPr lang="en-US" altLang="zh-TW" sz="2400" b="1" dirty="0" smtClean="0">
              <a:solidFill>
                <a:srgbClr val="C00000"/>
              </a:solidFill>
              <a:effectLst/>
              <a:latin typeface="標楷體" panose="03000509000000000000" pitchFamily="65" charset="-120"/>
              <a:ea typeface="標楷體" panose="03000509000000000000" pitchFamily="65" charset="-120"/>
            </a:rPr>
            <a:t>      </a:t>
          </a:r>
          <a:r>
            <a:rPr lang="zh-TW" altLang="en-US" sz="2400" b="1" dirty="0" smtClean="0">
              <a:solidFill>
                <a:srgbClr val="C00000"/>
              </a:solidFill>
              <a:effectLst/>
              <a:latin typeface="標楷體" panose="03000509000000000000" pitchFamily="65" charset="-120"/>
              <a:ea typeface="標楷體" panose="03000509000000000000" pitchFamily="65" charset="-120"/>
            </a:rPr>
            <a:t>生神遊東北亞的風情與美</a:t>
          </a:r>
          <a:endParaRPr lang="en-US" altLang="zh-TW" sz="2400" b="1" dirty="0" smtClean="0">
            <a:solidFill>
              <a:srgbClr val="C00000"/>
            </a:solidFill>
            <a:effectLst/>
            <a:latin typeface="標楷體" panose="03000509000000000000" pitchFamily="65" charset="-120"/>
            <a:ea typeface="標楷體" panose="03000509000000000000" pitchFamily="65" charset="-120"/>
          </a:endParaRPr>
        </a:p>
        <a:p>
          <a:r>
            <a:rPr lang="en-US" altLang="zh-TW" sz="2400" b="1" dirty="0" smtClean="0">
              <a:solidFill>
                <a:srgbClr val="C00000"/>
              </a:solidFill>
              <a:effectLst/>
              <a:latin typeface="標楷體" panose="03000509000000000000" pitchFamily="65" charset="-120"/>
              <a:ea typeface="標楷體" panose="03000509000000000000" pitchFamily="65" charset="-120"/>
            </a:rPr>
            <a:t>      </a:t>
          </a:r>
          <a:r>
            <a:rPr lang="zh-TW" altLang="en-US" sz="2400" b="1" dirty="0" smtClean="0">
              <a:solidFill>
                <a:srgbClr val="C00000"/>
              </a:solidFill>
              <a:effectLst/>
              <a:latin typeface="標楷體" panose="03000509000000000000" pitchFamily="65" charset="-120"/>
              <a:ea typeface="標楷體" panose="03000509000000000000" pitchFamily="65" charset="-120"/>
            </a:rPr>
            <a:t>景，進而開展學生國際景</a:t>
          </a:r>
          <a:endParaRPr lang="en-US" altLang="zh-TW" sz="2400" b="1" dirty="0" smtClean="0">
            <a:solidFill>
              <a:srgbClr val="C00000"/>
            </a:solidFill>
            <a:effectLst/>
            <a:latin typeface="標楷體" panose="03000509000000000000" pitchFamily="65" charset="-120"/>
            <a:ea typeface="標楷體" panose="03000509000000000000" pitchFamily="65" charset="-120"/>
          </a:endParaRPr>
        </a:p>
        <a:p>
          <a:r>
            <a:rPr lang="en-US" altLang="zh-TW" sz="2400" b="1" dirty="0" smtClean="0">
              <a:solidFill>
                <a:srgbClr val="C00000"/>
              </a:solidFill>
              <a:effectLst/>
              <a:latin typeface="標楷體" panose="03000509000000000000" pitchFamily="65" charset="-120"/>
              <a:ea typeface="標楷體" panose="03000509000000000000" pitchFamily="65" charset="-120"/>
            </a:rPr>
            <a:t>      </a:t>
          </a:r>
          <a:r>
            <a:rPr lang="zh-TW" altLang="en-US" sz="2400" b="1" dirty="0" smtClean="0">
              <a:solidFill>
                <a:srgbClr val="C00000"/>
              </a:solidFill>
              <a:effectLst/>
              <a:latin typeface="標楷體" panose="03000509000000000000" pitchFamily="65" charset="-120"/>
              <a:ea typeface="標楷體" panose="03000509000000000000" pitchFamily="65" charset="-120"/>
            </a:rPr>
            <a:t>觀視野</a:t>
          </a:r>
          <a:endParaRPr lang="zh-TW" altLang="en-US" sz="2400" b="1" dirty="0">
            <a:solidFill>
              <a:srgbClr val="C00000"/>
            </a:solidFill>
          </a:endParaRPr>
        </a:p>
      </dgm:t>
    </dgm:pt>
    <dgm:pt modelId="{3859C8C3-B386-41C0-BAA6-CA29BB81BC63}" type="parTrans" cxnId="{BECC8436-1BD8-40FB-BCE8-3C77AAEBE9F6}">
      <dgm:prSet/>
      <dgm:spPr/>
      <dgm:t>
        <a:bodyPr/>
        <a:lstStyle/>
        <a:p>
          <a:endParaRPr lang="zh-TW" altLang="en-US" sz="2400"/>
        </a:p>
      </dgm:t>
    </dgm:pt>
    <dgm:pt modelId="{0204063C-6971-4B7A-B931-957D5088509A}" type="sibTrans" cxnId="{BECC8436-1BD8-40FB-BCE8-3C77AAEBE9F6}">
      <dgm:prSet/>
      <dgm:spPr/>
      <dgm:t>
        <a:bodyPr/>
        <a:lstStyle/>
        <a:p>
          <a:endParaRPr lang="zh-TW" altLang="en-US" sz="2400"/>
        </a:p>
      </dgm:t>
    </dgm:pt>
    <dgm:pt modelId="{55889706-D8B0-4497-91D4-935779B6745A}" type="pres">
      <dgm:prSet presAssocID="{FFD506A6-9A2E-4E42-8943-9BAE5A6DF597}" presName="linear" presStyleCnt="0">
        <dgm:presLayoutVars>
          <dgm:animLvl val="lvl"/>
          <dgm:resizeHandles val="exact"/>
        </dgm:presLayoutVars>
      </dgm:prSet>
      <dgm:spPr/>
      <dgm:t>
        <a:bodyPr/>
        <a:lstStyle/>
        <a:p>
          <a:endParaRPr lang="zh-TW" altLang="en-US"/>
        </a:p>
      </dgm:t>
    </dgm:pt>
    <dgm:pt modelId="{40D439FA-3393-4348-9734-B926CD91D0E2}" type="pres">
      <dgm:prSet presAssocID="{84F85DA3-C6FA-46E0-850A-4199DBDAAA45}" presName="parentText" presStyleLbl="node1" presStyleIdx="0" presStyleCnt="1" custLinFactNeighborY="-7246">
        <dgm:presLayoutVars>
          <dgm:chMax val="0"/>
          <dgm:bulletEnabled val="1"/>
        </dgm:presLayoutVars>
      </dgm:prSet>
      <dgm:spPr/>
      <dgm:t>
        <a:bodyPr/>
        <a:lstStyle/>
        <a:p>
          <a:endParaRPr lang="zh-TW" altLang="en-US"/>
        </a:p>
      </dgm:t>
    </dgm:pt>
  </dgm:ptLst>
  <dgm:cxnLst>
    <dgm:cxn modelId="{286DC042-0504-4A09-966D-6B48E12CC57D}" type="presOf" srcId="{84F85DA3-C6FA-46E0-850A-4199DBDAAA45}" destId="{40D439FA-3393-4348-9734-B926CD91D0E2}" srcOrd="0" destOrd="0" presId="urn:microsoft.com/office/officeart/2005/8/layout/vList2"/>
    <dgm:cxn modelId="{75382AB8-CE65-46C8-9EB6-3B3B49CC578F}" type="presOf" srcId="{FFD506A6-9A2E-4E42-8943-9BAE5A6DF597}" destId="{55889706-D8B0-4497-91D4-935779B6745A}" srcOrd="0" destOrd="0" presId="urn:microsoft.com/office/officeart/2005/8/layout/vList2"/>
    <dgm:cxn modelId="{BECC8436-1BD8-40FB-BCE8-3C77AAEBE9F6}" srcId="{FFD506A6-9A2E-4E42-8943-9BAE5A6DF597}" destId="{84F85DA3-C6FA-46E0-850A-4199DBDAAA45}" srcOrd="0" destOrd="0" parTransId="{3859C8C3-B386-41C0-BAA6-CA29BB81BC63}" sibTransId="{0204063C-6971-4B7A-B931-957D5088509A}"/>
    <dgm:cxn modelId="{DCC92EB9-488D-4622-8774-50E6587B6414}" type="presParOf" srcId="{55889706-D8B0-4497-91D4-935779B6745A}" destId="{40D439FA-3393-4348-9734-B926CD91D0E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D506A6-9A2E-4E42-8943-9BAE5A6DF597}"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zh-TW" altLang="en-US"/>
        </a:p>
      </dgm:t>
    </dgm:pt>
    <dgm:pt modelId="{84F85DA3-C6FA-46E0-850A-4199DBDAAA45}">
      <dgm:prSet phldrT="[文字]" custT="1"/>
      <dgm:spPr/>
      <dgm:t>
        <a:bodyPr/>
        <a:lstStyle/>
        <a:p>
          <a:r>
            <a:rPr lang="zh-TW" altLang="en-US" sz="2400" b="1" dirty="0" smtClean="0">
              <a:solidFill>
                <a:srgbClr val="C00000"/>
              </a:solidFill>
              <a:effectLst/>
              <a:latin typeface="標楷體" panose="03000509000000000000" pitchFamily="65" charset="-120"/>
              <a:ea typeface="標楷體" panose="03000509000000000000" pitchFamily="65" charset="-120"/>
            </a:rPr>
            <a:t>地點：秀水高工圖書館</a:t>
          </a:r>
          <a:endParaRPr lang="zh-TW" altLang="en-US" sz="2400" b="1" dirty="0">
            <a:solidFill>
              <a:srgbClr val="C00000"/>
            </a:solidFill>
          </a:endParaRPr>
        </a:p>
      </dgm:t>
    </dgm:pt>
    <dgm:pt modelId="{3859C8C3-B386-41C0-BAA6-CA29BB81BC63}" type="parTrans" cxnId="{BECC8436-1BD8-40FB-BCE8-3C77AAEBE9F6}">
      <dgm:prSet/>
      <dgm:spPr/>
      <dgm:t>
        <a:bodyPr/>
        <a:lstStyle/>
        <a:p>
          <a:endParaRPr lang="zh-TW" altLang="en-US" sz="2400"/>
        </a:p>
      </dgm:t>
    </dgm:pt>
    <dgm:pt modelId="{0204063C-6971-4B7A-B931-957D5088509A}" type="sibTrans" cxnId="{BECC8436-1BD8-40FB-BCE8-3C77AAEBE9F6}">
      <dgm:prSet/>
      <dgm:spPr/>
      <dgm:t>
        <a:bodyPr/>
        <a:lstStyle/>
        <a:p>
          <a:endParaRPr lang="zh-TW" altLang="en-US" sz="2400"/>
        </a:p>
      </dgm:t>
    </dgm:pt>
    <dgm:pt modelId="{55889706-D8B0-4497-91D4-935779B6745A}" type="pres">
      <dgm:prSet presAssocID="{FFD506A6-9A2E-4E42-8943-9BAE5A6DF597}" presName="linear" presStyleCnt="0">
        <dgm:presLayoutVars>
          <dgm:animLvl val="lvl"/>
          <dgm:resizeHandles val="exact"/>
        </dgm:presLayoutVars>
      </dgm:prSet>
      <dgm:spPr/>
      <dgm:t>
        <a:bodyPr/>
        <a:lstStyle/>
        <a:p>
          <a:endParaRPr lang="zh-TW" altLang="en-US"/>
        </a:p>
      </dgm:t>
    </dgm:pt>
    <dgm:pt modelId="{40D439FA-3393-4348-9734-B926CD91D0E2}" type="pres">
      <dgm:prSet presAssocID="{84F85DA3-C6FA-46E0-850A-4199DBDAAA45}" presName="parentText" presStyleLbl="node1" presStyleIdx="0" presStyleCnt="1" custLinFactNeighborY="-7246">
        <dgm:presLayoutVars>
          <dgm:chMax val="0"/>
          <dgm:bulletEnabled val="1"/>
        </dgm:presLayoutVars>
      </dgm:prSet>
      <dgm:spPr/>
      <dgm:t>
        <a:bodyPr/>
        <a:lstStyle/>
        <a:p>
          <a:endParaRPr lang="zh-TW" altLang="en-US"/>
        </a:p>
      </dgm:t>
    </dgm:pt>
  </dgm:ptLst>
  <dgm:cxnLst>
    <dgm:cxn modelId="{286DC042-0504-4A09-966D-6B48E12CC57D}" type="presOf" srcId="{84F85DA3-C6FA-46E0-850A-4199DBDAAA45}" destId="{40D439FA-3393-4348-9734-B926CD91D0E2}" srcOrd="0" destOrd="0" presId="urn:microsoft.com/office/officeart/2005/8/layout/vList2"/>
    <dgm:cxn modelId="{75382AB8-CE65-46C8-9EB6-3B3B49CC578F}" type="presOf" srcId="{FFD506A6-9A2E-4E42-8943-9BAE5A6DF597}" destId="{55889706-D8B0-4497-91D4-935779B6745A}" srcOrd="0" destOrd="0" presId="urn:microsoft.com/office/officeart/2005/8/layout/vList2"/>
    <dgm:cxn modelId="{BECC8436-1BD8-40FB-BCE8-3C77AAEBE9F6}" srcId="{FFD506A6-9A2E-4E42-8943-9BAE5A6DF597}" destId="{84F85DA3-C6FA-46E0-850A-4199DBDAAA45}" srcOrd="0" destOrd="0" parTransId="{3859C8C3-B386-41C0-BAA6-CA29BB81BC63}" sibTransId="{0204063C-6971-4B7A-B931-957D5088509A}"/>
    <dgm:cxn modelId="{DCC92EB9-488D-4622-8774-50E6587B6414}" type="presParOf" srcId="{55889706-D8B0-4497-91D4-935779B6745A}" destId="{40D439FA-3393-4348-9734-B926CD91D0E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439FA-3393-4348-9734-B926CD91D0E2}">
      <dsp:nvSpPr>
        <dsp:cNvPr id="0" name=""/>
        <dsp:cNvSpPr/>
      </dsp:nvSpPr>
      <dsp:spPr>
        <a:xfrm>
          <a:off x="0" y="39401"/>
          <a:ext cx="4787148" cy="119925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zh-TW" altLang="en-US" sz="2500" b="1" kern="1200" dirty="0" smtClean="0">
              <a:solidFill>
                <a:srgbClr val="C00000"/>
              </a:solidFill>
              <a:effectLst/>
              <a:latin typeface="標楷體" panose="03000509000000000000" pitchFamily="65" charset="-120"/>
              <a:ea typeface="標楷體" panose="03000509000000000000" pitchFamily="65" charset="-120"/>
            </a:rPr>
            <a:t>成效</a:t>
          </a:r>
          <a:r>
            <a:rPr lang="zh-TW" altLang="zh-TW" sz="2500" b="1" kern="1200" dirty="0" smtClean="0">
              <a:solidFill>
                <a:srgbClr val="C00000"/>
              </a:solidFill>
              <a:effectLst/>
              <a:latin typeface="標楷體" panose="03000509000000000000" pitchFamily="65" charset="-120"/>
              <a:ea typeface="標楷體" panose="03000509000000000000" pitchFamily="65" charset="-120"/>
            </a:rPr>
            <a:t>：推廣人文藝術情懷並引發</a:t>
          </a:r>
          <a:r>
            <a:rPr lang="zh-TW" altLang="en-US" sz="2500" b="1" kern="1200" dirty="0" smtClean="0">
              <a:solidFill>
                <a:srgbClr val="C00000"/>
              </a:solidFill>
              <a:effectLst/>
              <a:latin typeface="標楷體" panose="03000509000000000000" pitchFamily="65" charset="-120"/>
              <a:ea typeface="標楷體" panose="03000509000000000000" pitchFamily="65" charset="-120"/>
            </a:rPr>
            <a:t> </a:t>
          </a:r>
          <a:endParaRPr lang="en-US" altLang="zh-TW" sz="2500" b="1" kern="1200" dirty="0" smtClean="0">
            <a:solidFill>
              <a:srgbClr val="C00000"/>
            </a:solidFill>
            <a:effectLst/>
            <a:latin typeface="標楷體" panose="03000509000000000000" pitchFamily="65" charset="-120"/>
            <a:ea typeface="標楷體" panose="03000509000000000000" pitchFamily="65" charset="-120"/>
          </a:endParaRPr>
        </a:p>
        <a:p>
          <a:pPr lvl="0" algn="l" defTabSz="1111250">
            <a:lnSpc>
              <a:spcPct val="90000"/>
            </a:lnSpc>
            <a:spcBef>
              <a:spcPct val="0"/>
            </a:spcBef>
            <a:spcAft>
              <a:spcPct val="35000"/>
            </a:spcAft>
          </a:pPr>
          <a:r>
            <a:rPr lang="zh-TW" altLang="en-US" sz="2500" b="1" kern="1200" dirty="0" smtClean="0">
              <a:solidFill>
                <a:srgbClr val="C00000"/>
              </a:solidFill>
              <a:effectLst/>
              <a:latin typeface="標楷體" panose="03000509000000000000" pitchFamily="65" charset="-120"/>
              <a:ea typeface="標楷體" panose="03000509000000000000" pitchFamily="65" charset="-120"/>
            </a:rPr>
            <a:t>      </a:t>
          </a:r>
          <a:r>
            <a:rPr lang="zh-TW" altLang="zh-TW" sz="2500" b="1" kern="1200" dirty="0" smtClean="0">
              <a:solidFill>
                <a:srgbClr val="C00000"/>
              </a:solidFill>
              <a:effectLst/>
              <a:latin typeface="標楷體" panose="03000509000000000000" pitchFamily="65" charset="-120"/>
              <a:ea typeface="標楷體" panose="03000509000000000000" pitchFamily="65" charset="-120"/>
            </a:rPr>
            <a:t>師生人文教育的興趣</a:t>
          </a:r>
          <a:endParaRPr lang="zh-TW" altLang="en-US" sz="2500" b="1" kern="1200" dirty="0">
            <a:solidFill>
              <a:srgbClr val="C00000"/>
            </a:solidFill>
          </a:endParaRPr>
        </a:p>
      </dsp:txBody>
      <dsp:txXfrm>
        <a:off x="58543" y="97944"/>
        <a:ext cx="4670062" cy="1082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439FA-3393-4348-9734-B926CD91D0E2}">
      <dsp:nvSpPr>
        <dsp:cNvPr id="0" name=""/>
        <dsp:cNvSpPr/>
      </dsp:nvSpPr>
      <dsp:spPr>
        <a:xfrm>
          <a:off x="0" y="23646"/>
          <a:ext cx="4787148" cy="119925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zh-TW" altLang="en-US" sz="2500" b="1" kern="1200" dirty="0" smtClean="0">
              <a:solidFill>
                <a:srgbClr val="C00000"/>
              </a:solidFill>
              <a:effectLst/>
              <a:latin typeface="標楷體" panose="03000509000000000000" pitchFamily="65" charset="-120"/>
              <a:ea typeface="標楷體" panose="03000509000000000000" pitchFamily="65" charset="-120"/>
            </a:rPr>
            <a:t>成效</a:t>
          </a:r>
          <a:r>
            <a:rPr lang="zh-TW" altLang="zh-TW" sz="2500" b="1" kern="1200" dirty="0" smtClean="0">
              <a:solidFill>
                <a:srgbClr val="C00000"/>
              </a:solidFill>
              <a:effectLst/>
              <a:latin typeface="標楷體" panose="03000509000000000000" pitchFamily="65" charset="-120"/>
              <a:ea typeface="標楷體" panose="03000509000000000000" pitchFamily="65" charset="-120"/>
            </a:rPr>
            <a:t>：推廣人文藝術情懷並引發</a:t>
          </a:r>
          <a:r>
            <a:rPr lang="zh-TW" altLang="en-US" sz="2500" b="1" kern="1200" dirty="0" smtClean="0">
              <a:solidFill>
                <a:srgbClr val="C00000"/>
              </a:solidFill>
              <a:effectLst/>
              <a:latin typeface="標楷體" panose="03000509000000000000" pitchFamily="65" charset="-120"/>
              <a:ea typeface="標楷體" panose="03000509000000000000" pitchFamily="65" charset="-120"/>
            </a:rPr>
            <a:t> </a:t>
          </a:r>
          <a:endParaRPr lang="en-US" altLang="zh-TW" sz="2500" b="1" kern="1200" dirty="0" smtClean="0">
            <a:solidFill>
              <a:srgbClr val="C00000"/>
            </a:solidFill>
            <a:effectLst/>
            <a:latin typeface="標楷體" panose="03000509000000000000" pitchFamily="65" charset="-120"/>
            <a:ea typeface="標楷體" panose="03000509000000000000" pitchFamily="65" charset="-120"/>
          </a:endParaRPr>
        </a:p>
        <a:p>
          <a:pPr lvl="0" algn="l" defTabSz="1111250">
            <a:lnSpc>
              <a:spcPct val="90000"/>
            </a:lnSpc>
            <a:spcBef>
              <a:spcPct val="0"/>
            </a:spcBef>
            <a:spcAft>
              <a:spcPct val="35000"/>
            </a:spcAft>
          </a:pPr>
          <a:r>
            <a:rPr lang="zh-TW" altLang="en-US" sz="2500" b="1" kern="1200" dirty="0" smtClean="0">
              <a:solidFill>
                <a:srgbClr val="C00000"/>
              </a:solidFill>
              <a:effectLst/>
              <a:latin typeface="標楷體" panose="03000509000000000000" pitchFamily="65" charset="-120"/>
              <a:ea typeface="標楷體" panose="03000509000000000000" pitchFamily="65" charset="-120"/>
            </a:rPr>
            <a:t>      </a:t>
          </a:r>
          <a:r>
            <a:rPr lang="zh-TW" altLang="zh-TW" sz="2500" b="1" kern="1200" dirty="0" smtClean="0">
              <a:solidFill>
                <a:srgbClr val="C00000"/>
              </a:solidFill>
              <a:effectLst/>
              <a:latin typeface="標楷體" panose="03000509000000000000" pitchFamily="65" charset="-120"/>
              <a:ea typeface="標楷體" panose="03000509000000000000" pitchFamily="65" charset="-120"/>
            </a:rPr>
            <a:t>師生人文教育的興趣</a:t>
          </a:r>
          <a:endParaRPr lang="zh-TW" altLang="en-US" sz="2500" b="1" kern="1200" dirty="0">
            <a:solidFill>
              <a:srgbClr val="C00000"/>
            </a:solidFill>
          </a:endParaRPr>
        </a:p>
      </dsp:txBody>
      <dsp:txXfrm>
        <a:off x="58543" y="82189"/>
        <a:ext cx="4670062" cy="10821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439FA-3393-4348-9734-B926CD91D0E2}">
      <dsp:nvSpPr>
        <dsp:cNvPr id="0" name=""/>
        <dsp:cNvSpPr/>
      </dsp:nvSpPr>
      <dsp:spPr>
        <a:xfrm>
          <a:off x="0" y="0"/>
          <a:ext cx="4787148" cy="22815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1" kern="1200" dirty="0" smtClean="0">
              <a:solidFill>
                <a:srgbClr val="C00000"/>
              </a:solidFill>
              <a:effectLst/>
              <a:latin typeface="標楷體" panose="03000509000000000000" pitchFamily="65" charset="-120"/>
              <a:ea typeface="標楷體" panose="03000509000000000000" pitchFamily="65" charset="-120"/>
            </a:rPr>
            <a:t>成效：藉由師長的鏡頭，帶領學</a:t>
          </a:r>
          <a:endParaRPr lang="en-US" altLang="zh-TW" sz="2400" b="1" kern="1200" dirty="0" smtClean="0">
            <a:solidFill>
              <a:srgbClr val="C00000"/>
            </a:solidFill>
            <a:effectLst/>
            <a:latin typeface="標楷體" panose="03000509000000000000" pitchFamily="65" charset="-120"/>
            <a:ea typeface="標楷體" panose="03000509000000000000" pitchFamily="65" charset="-120"/>
          </a:endParaRPr>
        </a:p>
        <a:p>
          <a:pPr lvl="0" algn="l" defTabSz="1066800">
            <a:lnSpc>
              <a:spcPct val="90000"/>
            </a:lnSpc>
            <a:spcBef>
              <a:spcPct val="0"/>
            </a:spcBef>
            <a:spcAft>
              <a:spcPct val="35000"/>
            </a:spcAft>
          </a:pPr>
          <a:r>
            <a:rPr lang="en-US" altLang="zh-TW" sz="2400" b="1" kern="1200" dirty="0" smtClean="0">
              <a:solidFill>
                <a:srgbClr val="C00000"/>
              </a:solidFill>
              <a:effectLst/>
              <a:latin typeface="標楷體" panose="03000509000000000000" pitchFamily="65" charset="-120"/>
              <a:ea typeface="標楷體" panose="03000509000000000000" pitchFamily="65" charset="-120"/>
            </a:rPr>
            <a:t>      </a:t>
          </a:r>
          <a:r>
            <a:rPr lang="zh-TW" altLang="en-US" sz="2400" b="1" kern="1200" dirty="0" smtClean="0">
              <a:solidFill>
                <a:srgbClr val="C00000"/>
              </a:solidFill>
              <a:effectLst/>
              <a:latin typeface="標楷體" panose="03000509000000000000" pitchFamily="65" charset="-120"/>
              <a:ea typeface="標楷體" panose="03000509000000000000" pitchFamily="65" charset="-120"/>
            </a:rPr>
            <a:t>生神遊東北亞的風情與美</a:t>
          </a:r>
          <a:endParaRPr lang="en-US" altLang="zh-TW" sz="2400" b="1" kern="1200" dirty="0" smtClean="0">
            <a:solidFill>
              <a:srgbClr val="C00000"/>
            </a:solidFill>
            <a:effectLst/>
            <a:latin typeface="標楷體" panose="03000509000000000000" pitchFamily="65" charset="-120"/>
            <a:ea typeface="標楷體" panose="03000509000000000000" pitchFamily="65" charset="-120"/>
          </a:endParaRPr>
        </a:p>
        <a:p>
          <a:pPr lvl="0" algn="l" defTabSz="1066800">
            <a:lnSpc>
              <a:spcPct val="90000"/>
            </a:lnSpc>
            <a:spcBef>
              <a:spcPct val="0"/>
            </a:spcBef>
            <a:spcAft>
              <a:spcPct val="35000"/>
            </a:spcAft>
          </a:pPr>
          <a:r>
            <a:rPr lang="en-US" altLang="zh-TW" sz="2400" b="1" kern="1200" dirty="0" smtClean="0">
              <a:solidFill>
                <a:srgbClr val="C00000"/>
              </a:solidFill>
              <a:effectLst/>
              <a:latin typeface="標楷體" panose="03000509000000000000" pitchFamily="65" charset="-120"/>
              <a:ea typeface="標楷體" panose="03000509000000000000" pitchFamily="65" charset="-120"/>
            </a:rPr>
            <a:t>      </a:t>
          </a:r>
          <a:r>
            <a:rPr lang="zh-TW" altLang="en-US" sz="2400" b="1" kern="1200" dirty="0" smtClean="0">
              <a:solidFill>
                <a:srgbClr val="C00000"/>
              </a:solidFill>
              <a:effectLst/>
              <a:latin typeface="標楷體" panose="03000509000000000000" pitchFamily="65" charset="-120"/>
              <a:ea typeface="標楷體" panose="03000509000000000000" pitchFamily="65" charset="-120"/>
            </a:rPr>
            <a:t>景，進而開展學生國際景</a:t>
          </a:r>
          <a:endParaRPr lang="en-US" altLang="zh-TW" sz="2400" b="1" kern="1200" dirty="0" smtClean="0">
            <a:solidFill>
              <a:srgbClr val="C00000"/>
            </a:solidFill>
            <a:effectLst/>
            <a:latin typeface="標楷體" panose="03000509000000000000" pitchFamily="65" charset="-120"/>
            <a:ea typeface="標楷體" panose="03000509000000000000" pitchFamily="65" charset="-120"/>
          </a:endParaRPr>
        </a:p>
        <a:p>
          <a:pPr lvl="0" algn="l" defTabSz="1066800">
            <a:lnSpc>
              <a:spcPct val="90000"/>
            </a:lnSpc>
            <a:spcBef>
              <a:spcPct val="0"/>
            </a:spcBef>
            <a:spcAft>
              <a:spcPct val="35000"/>
            </a:spcAft>
          </a:pPr>
          <a:r>
            <a:rPr lang="en-US" altLang="zh-TW" sz="2400" b="1" kern="1200" dirty="0" smtClean="0">
              <a:solidFill>
                <a:srgbClr val="C00000"/>
              </a:solidFill>
              <a:effectLst/>
              <a:latin typeface="標楷體" panose="03000509000000000000" pitchFamily="65" charset="-120"/>
              <a:ea typeface="標楷體" panose="03000509000000000000" pitchFamily="65" charset="-120"/>
            </a:rPr>
            <a:t>      </a:t>
          </a:r>
          <a:r>
            <a:rPr lang="zh-TW" altLang="en-US" sz="2400" b="1" kern="1200" dirty="0" smtClean="0">
              <a:solidFill>
                <a:srgbClr val="C00000"/>
              </a:solidFill>
              <a:effectLst/>
              <a:latin typeface="標楷體" panose="03000509000000000000" pitchFamily="65" charset="-120"/>
              <a:ea typeface="標楷體" panose="03000509000000000000" pitchFamily="65" charset="-120"/>
            </a:rPr>
            <a:t>觀視野</a:t>
          </a:r>
          <a:endParaRPr lang="zh-TW" altLang="en-US" sz="2400" b="1" kern="1200" dirty="0">
            <a:solidFill>
              <a:srgbClr val="C00000"/>
            </a:solidFill>
          </a:endParaRPr>
        </a:p>
      </dsp:txBody>
      <dsp:txXfrm>
        <a:off x="111374" y="111374"/>
        <a:ext cx="4564400" cy="20587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439FA-3393-4348-9734-B926CD91D0E2}">
      <dsp:nvSpPr>
        <dsp:cNvPr id="0" name=""/>
        <dsp:cNvSpPr/>
      </dsp:nvSpPr>
      <dsp:spPr>
        <a:xfrm>
          <a:off x="0" y="455291"/>
          <a:ext cx="4787148"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1" kern="1200" dirty="0" smtClean="0">
              <a:solidFill>
                <a:srgbClr val="C00000"/>
              </a:solidFill>
              <a:effectLst/>
              <a:latin typeface="標楷體" panose="03000509000000000000" pitchFamily="65" charset="-120"/>
              <a:ea typeface="標楷體" panose="03000509000000000000" pitchFamily="65" charset="-120"/>
            </a:rPr>
            <a:t>地點：秀水高工圖書館</a:t>
          </a:r>
          <a:endParaRPr lang="zh-TW" altLang="en-US" sz="2400" b="1" kern="1200" dirty="0">
            <a:solidFill>
              <a:srgbClr val="C00000"/>
            </a:solidFill>
          </a:endParaRPr>
        </a:p>
      </dsp:txBody>
      <dsp:txXfrm>
        <a:off x="59399" y="514690"/>
        <a:ext cx="466835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36A8E44-5835-4F00-A8A6-1B9FDCAAC26F}" type="datetimeFigureOut">
              <a:rPr lang="zh-TW" altLang="en-US" smtClean="0"/>
              <a:t>2016/4/16</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3DCAAF2-D64E-4D27-89A9-A8639AFB8779}" type="slidenum">
              <a:rPr lang="zh-TW" altLang="en-US" smtClean="0"/>
              <a:t>‹#›</a:t>
            </a:fld>
            <a:endParaRPr lang="zh-TW" altLang="en-US"/>
          </a:p>
        </p:txBody>
      </p:sp>
    </p:spTree>
    <p:extLst>
      <p:ext uri="{BB962C8B-B14F-4D97-AF65-F5344CB8AC3E}">
        <p14:creationId xmlns:p14="http://schemas.microsoft.com/office/powerpoint/2010/main" val="200292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C3D299D9-FD54-4FF3-A68D-124F49D171AD}" type="slidenum">
              <a:rPr lang="zh-TW" altLang="en-US" smtClean="0"/>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2FAD9C3-0B4F-4F22-BB2F-52CD71CC04E9}" type="slidenum">
              <a:rPr lang="zh-TW" altLang="en-US" smtClean="0"/>
              <a:t>28</a:t>
            </a:fld>
            <a:endParaRPr lang="zh-TW" altLang="en-US"/>
          </a:p>
        </p:txBody>
      </p:sp>
    </p:spTree>
    <p:extLst>
      <p:ext uri="{BB962C8B-B14F-4D97-AF65-F5344CB8AC3E}">
        <p14:creationId xmlns:p14="http://schemas.microsoft.com/office/powerpoint/2010/main" val="275065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C3D299D9-FD54-4FF3-A68D-124F49D171AD}" type="slidenum">
              <a:rPr lang="zh-TW" altLang="en-US" smtClean="0"/>
              <a:pPr/>
              <a:t>2</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C3D299D9-FD54-4FF3-A68D-124F49D171AD}" type="slidenum">
              <a:rPr lang="zh-TW" altLang="en-US" smtClean="0"/>
              <a:pPr/>
              <a:t>6</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C3D299D9-FD54-4FF3-A68D-124F49D171AD}" type="slidenum">
              <a:rPr lang="zh-TW" altLang="en-US" smtClean="0"/>
              <a:pPr/>
              <a:t>10</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C3D299D9-FD54-4FF3-A68D-124F49D171AD}" type="slidenum">
              <a:rPr lang="zh-TW" altLang="en-US" smtClean="0"/>
              <a:pPr/>
              <a:t>11</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C3D299D9-FD54-4FF3-A68D-124F49D171AD}" type="slidenum">
              <a:rPr lang="zh-TW" altLang="en-US" smtClean="0"/>
              <a:pPr/>
              <a:t>12</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C3D299D9-FD54-4FF3-A68D-124F49D171AD}" type="slidenum">
              <a:rPr lang="zh-TW" altLang="en-US" smtClean="0"/>
              <a:pPr/>
              <a:t>13</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C3D299D9-FD54-4FF3-A68D-124F49D171AD}" type="slidenum">
              <a:rPr lang="zh-TW" altLang="en-US" smtClean="0"/>
              <a:pPr/>
              <a:t>14</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C3D299D9-FD54-4FF3-A68D-124F49D171AD}" type="slidenum">
              <a:rPr lang="zh-TW" altLang="en-US" smtClean="0"/>
              <a:pPr/>
              <a:t>15</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9FD7483-6758-4A97-B9E8-DEC36F7A277D}" type="datetimeFigureOut">
              <a:rPr lang="zh-TW" altLang="en-US" smtClean="0"/>
              <a:t>2016/4/16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1561281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9FD7483-6758-4A97-B9E8-DEC36F7A277D}" type="datetimeFigureOut">
              <a:rPr lang="zh-TW" altLang="en-US" smtClean="0"/>
              <a:t>2016/4/16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232945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9FD7483-6758-4A97-B9E8-DEC36F7A277D}" type="datetimeFigureOut">
              <a:rPr lang="zh-TW" altLang="en-US" smtClean="0"/>
              <a:t>2016/4/16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74902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9FD7483-6758-4A97-B9E8-DEC36F7A277D}" type="datetimeFigureOut">
              <a:rPr lang="zh-TW" altLang="en-US" smtClean="0"/>
              <a:t>2016/4/16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2219212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B9FD7483-6758-4A97-B9E8-DEC36F7A277D}" type="datetimeFigureOut">
              <a:rPr lang="zh-TW" altLang="en-US" smtClean="0"/>
              <a:t>2016/4/16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3676129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9FD7483-6758-4A97-B9E8-DEC36F7A277D}" type="datetimeFigureOut">
              <a:rPr lang="zh-TW" altLang="en-US" smtClean="0"/>
              <a:t>2016/4/16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417641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9FD7483-6758-4A97-B9E8-DEC36F7A277D}" type="datetimeFigureOut">
              <a:rPr lang="zh-TW" altLang="en-US" smtClean="0"/>
              <a:t>2016/4/16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118880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9FD7483-6758-4A97-B9E8-DEC36F7A277D}" type="datetimeFigureOut">
              <a:rPr lang="zh-TW" altLang="en-US" smtClean="0"/>
              <a:t>2016/4/16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682955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9FD7483-6758-4A97-B9E8-DEC36F7A277D}" type="datetimeFigureOut">
              <a:rPr lang="zh-TW" altLang="en-US" smtClean="0"/>
              <a:t>2016/4/16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200514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B9FD7483-6758-4A97-B9E8-DEC36F7A277D}" type="datetimeFigureOut">
              <a:rPr lang="zh-TW" altLang="en-US" smtClean="0"/>
              <a:t>2016/4/16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133507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B9FD7483-6758-4A97-B9E8-DEC36F7A277D}" type="datetimeFigureOut">
              <a:rPr lang="zh-TW" altLang="en-US" smtClean="0"/>
              <a:t>2016/4/16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515799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D7483-6758-4A97-B9E8-DEC36F7A277D}" type="datetimeFigureOut">
              <a:rPr lang="zh-TW" altLang="en-US" smtClean="0"/>
              <a:t>2016/4/16</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C87AE7-344C-4FC1-9CAE-41A977FB2057}" type="slidenum">
              <a:rPr lang="zh-TW" altLang="en-US" smtClean="0"/>
              <a:t>‹#›</a:t>
            </a:fld>
            <a:endParaRPr lang="zh-TW" altLang="en-US"/>
          </a:p>
        </p:txBody>
      </p:sp>
    </p:spTree>
    <p:extLst>
      <p:ext uri="{BB962C8B-B14F-4D97-AF65-F5344CB8AC3E}">
        <p14:creationId xmlns:p14="http://schemas.microsoft.com/office/powerpoint/2010/main" val="3656988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7" Type="http://schemas.microsoft.com/office/2007/relationships/hdphoto" Target="../media/hdphoto1.wdp"/><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10" Type="http://schemas.microsoft.com/office/2007/relationships/hdphoto" Target="../media/hdphoto1.wdp"/><Relationship Id="rId4" Type="http://schemas.openxmlformats.org/officeDocument/2006/relationships/image" Target="../media/image24.jpeg"/><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jpeg"/><Relationship Id="rId7" Type="http://schemas.openxmlformats.org/officeDocument/2006/relationships/diagramColors" Target="../diagrams/colors1.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Layout" Target="../diagrams/layout2.xml"/><Relationship Id="rId7" Type="http://schemas.openxmlformats.org/officeDocument/2006/relationships/image" Target="../media/image3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microsoft.com/office/2007/relationships/hdphoto" Target="../media/hdphoto1.wdp"/><Relationship Id="rId4" Type="http://schemas.openxmlformats.org/officeDocument/2006/relationships/diagramQuickStyle" Target="../diagrams/quickStyle2.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Layout" Target="../diagrams/layout3.xml"/><Relationship Id="rId7" Type="http://schemas.openxmlformats.org/officeDocument/2006/relationships/image" Target="../media/image39.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microsoft.com/office/2007/relationships/hdphoto" Target="../media/hdphoto1.wdp"/><Relationship Id="rId4" Type="http://schemas.openxmlformats.org/officeDocument/2006/relationships/diagramQuickStyle" Target="../diagrams/quickStyle3.xml"/><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Layout" Target="../diagrams/layout4.xml"/><Relationship Id="rId7" Type="http://schemas.openxmlformats.org/officeDocument/2006/relationships/image" Target="../media/image41.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microsoft.com/office/2007/relationships/hdphoto" Target="../media/hdphoto1.wdp"/><Relationship Id="rId4" Type="http://schemas.openxmlformats.org/officeDocument/2006/relationships/diagramQuickStyle" Target="../diagrams/quickStyle4.xml"/><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5.png"/><Relationship Id="rId7" Type="http://schemas.openxmlformats.org/officeDocument/2006/relationships/image" Target="../media/image77.jpeg"/><Relationship Id="rId2" Type="http://schemas.openxmlformats.org/officeDocument/2006/relationships/image" Target="../media/image7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76.png"/><Relationship Id="rId9" Type="http://schemas.openxmlformats.org/officeDocument/2006/relationships/image" Target="../media/image79.jpeg"/></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7" Type="http://schemas.microsoft.com/office/2007/relationships/hdphoto" Target="../media/hdphoto1.wdp"/><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8.jpeg"/><Relationship Id="rId4" Type="http://schemas.openxmlformats.org/officeDocument/2006/relationships/image" Target="../media/image87.jpeg"/></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7" Type="http://schemas.microsoft.com/office/2007/relationships/hdphoto" Target="../media/hdphoto1.wdp"/><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2.jpeg"/><Relationship Id="rId4" Type="http://schemas.openxmlformats.org/officeDocument/2006/relationships/image" Target="../media/image91.jpeg"/></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7" Type="http://schemas.microsoft.com/office/2007/relationships/hdphoto" Target="../media/hdphoto1.wdp"/><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6.jpeg"/><Relationship Id="rId4" Type="http://schemas.openxmlformats.org/officeDocument/2006/relationships/image" Target="../media/image95.jpeg"/></Relationships>
</file>

<file path=ppt/slides/_rels/slide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9" Type="http://schemas.microsoft.com/office/2007/relationships/hdphoto" Target="../media/hdphoto1.wdp"/></Relationships>
</file>

<file path=ppt/slides/_rels/slide8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4.jpeg"/><Relationship Id="rId7" Type="http://schemas.openxmlformats.org/officeDocument/2006/relationships/image" Target="../media/image2.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18.jpeg"/><Relationship Id="rId3" Type="http://schemas.microsoft.com/office/2007/relationships/hdphoto" Target="../media/hdphoto1.wdp"/><Relationship Id="rId7" Type="http://schemas.openxmlformats.org/officeDocument/2006/relationships/image" Target="../media/image1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jpeg"/></Relationships>
</file>

<file path=ppt/slides/_rels/slide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ctrTitle"/>
          </p:nvPr>
        </p:nvSpPr>
        <p:spPr>
          <a:xfrm>
            <a:off x="0" y="-3273"/>
            <a:ext cx="12191999" cy="1177925"/>
          </a:xfrm>
        </p:spPr>
        <p:txBody>
          <a:bodyPr>
            <a:normAutofit fontScale="90000"/>
          </a:bodyPr>
          <a:lstStyle/>
          <a:p>
            <a:pPr eaLnBrk="1" hangingPunct="1"/>
            <a:r>
              <a:rPr lang="zh-TW" altLang="en-US" sz="9600" dirty="0" smtClean="0">
                <a:solidFill>
                  <a:schemeClr val="accent5">
                    <a:lumMod val="75000"/>
                  </a:schemeClr>
                </a:solidFill>
                <a:latin typeface="標楷體" pitchFamily="65" charset="-120"/>
                <a:ea typeface="標楷體" pitchFamily="65" charset="-120"/>
                <a:cs typeface="文鼎粗行楷" pitchFamily="49" charset="-120"/>
              </a:rPr>
              <a:t>歡 迎</a:t>
            </a:r>
          </a:p>
        </p:txBody>
      </p:sp>
      <p:sp>
        <p:nvSpPr>
          <p:cNvPr id="12291" name="副標題 2"/>
          <p:cNvSpPr txBox="1">
            <a:spLocks/>
          </p:cNvSpPr>
          <p:nvPr/>
        </p:nvSpPr>
        <p:spPr bwMode="auto">
          <a:xfrm>
            <a:off x="0" y="989484"/>
            <a:ext cx="121920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50000"/>
              <a:buFont typeface="Wingdings 2" pitchFamily="18" charset="2"/>
              <a:buChar char="ß"/>
              <a:defRPr sz="3200">
                <a:solidFill>
                  <a:schemeClr val="tx1"/>
                </a:solidFill>
                <a:latin typeface="Franklin Gothic Book" pitchFamily="34" charset="0"/>
                <a:ea typeface="新細明體" pitchFamily="18" charset="-120"/>
              </a:defRPr>
            </a:lvl1pPr>
            <a:lvl2pPr marL="742950" indent="-285750" eaLnBrk="0" hangingPunct="0">
              <a:spcBef>
                <a:spcPct val="20000"/>
              </a:spcBef>
              <a:buClr>
                <a:schemeClr val="tx2"/>
              </a:buClr>
              <a:buSzPct val="50000"/>
              <a:buFont typeface="Wingdings 2" pitchFamily="18" charset="2"/>
              <a:buChar char="Þ"/>
              <a:defRPr sz="2800">
                <a:solidFill>
                  <a:schemeClr val="tx1"/>
                </a:solidFill>
                <a:latin typeface="Franklin Gothic Book" pitchFamily="34" charset="0"/>
                <a:ea typeface="新細明體" pitchFamily="18" charset="-120"/>
              </a:defRPr>
            </a:lvl2pPr>
            <a:lvl3pPr marL="1143000" indent="-228600" eaLnBrk="0" hangingPunct="0">
              <a:spcBef>
                <a:spcPct val="20000"/>
              </a:spcBef>
              <a:buClr>
                <a:schemeClr val="tx2"/>
              </a:buClr>
              <a:buSzPct val="50000"/>
              <a:buFont typeface="Wingdings 2" pitchFamily="18" charset="2"/>
              <a:buChar char=""/>
              <a:defRPr sz="2400">
                <a:solidFill>
                  <a:schemeClr val="tx1"/>
                </a:solidFill>
                <a:latin typeface="Franklin Gothic Book" pitchFamily="34" charset="0"/>
                <a:ea typeface="新細明體" pitchFamily="18" charset="-120"/>
              </a:defRPr>
            </a:lvl3pPr>
            <a:lvl4pPr marL="1600200" indent="-228600" eaLnBrk="0" hangingPunct="0">
              <a:spcBef>
                <a:spcPct val="20000"/>
              </a:spcBef>
              <a:buClr>
                <a:schemeClr val="tx2"/>
              </a:buClr>
              <a:buSzPct val="50000"/>
              <a:buFont typeface="Wingdings 2" pitchFamily="18" charset="2"/>
              <a:buChar char=""/>
              <a:defRPr sz="2000">
                <a:solidFill>
                  <a:schemeClr val="tx1"/>
                </a:solidFill>
                <a:latin typeface="Franklin Gothic Book" pitchFamily="34" charset="0"/>
                <a:ea typeface="新細明體" pitchFamily="18" charset="-120"/>
              </a:defRPr>
            </a:lvl4pPr>
            <a:lvl5pPr marL="2057400" indent="-228600" eaLnBrk="0" hangingPunct="0">
              <a:spcBef>
                <a:spcPct val="20000"/>
              </a:spcBef>
              <a:buClr>
                <a:schemeClr val="tx2"/>
              </a:buClr>
              <a:buSzPct val="50000"/>
              <a:buFont typeface="Wingdings 2" pitchFamily="18" charset="2"/>
              <a:buChar char=""/>
              <a:defRPr sz="2000">
                <a:solidFill>
                  <a:schemeClr val="tx1"/>
                </a:solidFill>
                <a:latin typeface="Franklin Gothic Book" pitchFamily="34" charset="0"/>
                <a:ea typeface="新細明體" pitchFamily="18" charset="-120"/>
              </a:defRPr>
            </a:lvl5pPr>
            <a:lvl6pPr marL="25146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新細明體" pitchFamily="18" charset="-120"/>
              </a:defRPr>
            </a:lvl6pPr>
            <a:lvl7pPr marL="29718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新細明體" pitchFamily="18" charset="-120"/>
              </a:defRPr>
            </a:lvl7pPr>
            <a:lvl8pPr marL="34290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新細明體" pitchFamily="18" charset="-120"/>
              </a:defRPr>
            </a:lvl8pPr>
            <a:lvl9pPr marL="3886200" indent="-228600" eaLnBrk="0" fontAlgn="base" hangingPunct="0">
              <a:spcBef>
                <a:spcPct val="20000"/>
              </a:spcBef>
              <a:spcAft>
                <a:spcPct val="0"/>
              </a:spcAft>
              <a:buClr>
                <a:schemeClr val="tx2"/>
              </a:buClr>
              <a:buSzPct val="50000"/>
              <a:buFont typeface="Wingdings 2" pitchFamily="18" charset="2"/>
              <a:buChar char=""/>
              <a:defRPr sz="2000">
                <a:solidFill>
                  <a:schemeClr val="tx1"/>
                </a:solidFill>
                <a:latin typeface="Franklin Gothic Book" pitchFamily="34" charset="0"/>
                <a:ea typeface="新細明體" pitchFamily="18" charset="-120"/>
              </a:defRPr>
            </a:lvl9pPr>
          </a:lstStyle>
          <a:p>
            <a:pPr algn="ctr" eaLnBrk="1" hangingPunct="1">
              <a:lnSpc>
                <a:spcPct val="150000"/>
              </a:lnSpc>
              <a:buFont typeface="Wingdings 2" pitchFamily="18" charset="2"/>
              <a:buNone/>
            </a:pPr>
            <a:r>
              <a:rPr lang="zh-TW" altLang="en-US" sz="3600" dirty="0" smtClean="0">
                <a:latin typeface="微軟正黑體" panose="020B0604030504040204" pitchFamily="34" charset="-120"/>
                <a:ea typeface="微軟正黑體" panose="020B0604030504040204" pitchFamily="34" charset="-120"/>
              </a:rPr>
              <a:t>謝宏榮</a:t>
            </a:r>
            <a:r>
              <a:rPr lang="zh-TW" altLang="en-US" sz="3600" dirty="0" smtClean="0">
                <a:latin typeface="微軟正黑體" panose="020B0604030504040204" pitchFamily="34" charset="-120"/>
                <a:ea typeface="微軟正黑體" panose="020B0604030504040204" pitchFamily="34" charset="-120"/>
              </a:rPr>
              <a:t>　教授</a:t>
            </a:r>
            <a:endParaRPr kumimoji="0" lang="en-US" altLang="zh-TW" sz="3600" dirty="0">
              <a:latin typeface="微軟正黑體" panose="020B0604030504040204" pitchFamily="34" charset="-120"/>
              <a:ea typeface="微軟正黑體" panose="020B0604030504040204" pitchFamily="34" charset="-120"/>
            </a:endParaRPr>
          </a:p>
          <a:p>
            <a:pPr algn="ctr" eaLnBrk="1" hangingPunct="1">
              <a:lnSpc>
                <a:spcPct val="150000"/>
              </a:lnSpc>
              <a:buNone/>
            </a:pPr>
            <a:r>
              <a:rPr lang="zh-TW" altLang="en-US" sz="3600" dirty="0" smtClean="0">
                <a:latin typeface="微軟正黑體" panose="020B0604030504040204" pitchFamily="34" charset="-120"/>
                <a:ea typeface="微軟正黑體" panose="020B0604030504040204" pitchFamily="34" charset="-120"/>
              </a:rPr>
              <a:t>陳秀才　教授</a:t>
            </a:r>
            <a:endParaRPr lang="en-US" altLang="zh-TW" sz="3600" dirty="0" smtClean="0">
              <a:latin typeface="微軟正黑體" panose="020B0604030504040204" pitchFamily="34" charset="-120"/>
              <a:ea typeface="微軟正黑體" panose="020B0604030504040204" pitchFamily="34" charset="-120"/>
            </a:endParaRPr>
          </a:p>
          <a:p>
            <a:pPr algn="ctr" eaLnBrk="1" hangingPunct="1">
              <a:lnSpc>
                <a:spcPct val="150000"/>
              </a:lnSpc>
              <a:buNone/>
            </a:pPr>
            <a:r>
              <a:rPr lang="zh-TW" altLang="en-US" sz="3600" dirty="0">
                <a:latin typeface="微軟正黑體" panose="020B0604030504040204" pitchFamily="34" charset="-120"/>
                <a:ea typeface="微軟正黑體" panose="020B0604030504040204" pitchFamily="34" charset="-120"/>
              </a:rPr>
              <a:t>陳香</a:t>
            </a:r>
            <a:r>
              <a:rPr lang="zh-TW" altLang="en-US" sz="3600" dirty="0" smtClean="0">
                <a:latin typeface="微軟正黑體" panose="020B0604030504040204" pitchFamily="34" charset="-120"/>
                <a:ea typeface="微軟正黑體" panose="020B0604030504040204" pitchFamily="34" charset="-120"/>
              </a:rPr>
              <a:t>妘　</a:t>
            </a:r>
            <a:r>
              <a:rPr lang="zh-TW" altLang="en-US" sz="3600" dirty="0" smtClean="0">
                <a:latin typeface="微軟正黑體" panose="020B0604030504040204" pitchFamily="34" charset="-120"/>
                <a:ea typeface="微軟正黑體" panose="020B0604030504040204" pitchFamily="34" charset="-120"/>
              </a:rPr>
              <a:t>校長</a:t>
            </a:r>
            <a:endParaRPr lang="en-US" altLang="zh-TW" sz="3600" dirty="0" smtClean="0">
              <a:latin typeface="微軟正黑體" panose="020B0604030504040204" pitchFamily="34" charset="-120"/>
              <a:ea typeface="微軟正黑體" panose="020B0604030504040204" pitchFamily="34" charset="-120"/>
            </a:endParaRPr>
          </a:p>
          <a:p>
            <a:pPr algn="ctr" eaLnBrk="1" hangingPunct="1">
              <a:lnSpc>
                <a:spcPct val="150000"/>
              </a:lnSpc>
              <a:buNone/>
            </a:pPr>
            <a:r>
              <a:rPr lang="zh-TW" altLang="en-US" sz="3600" dirty="0" smtClean="0">
                <a:latin typeface="微軟正黑體" panose="020B0604030504040204" pitchFamily="34" charset="-120"/>
                <a:ea typeface="微軟正黑體" panose="020B0604030504040204" pitchFamily="34" charset="-120"/>
              </a:rPr>
              <a:t>陳建廷　主任</a:t>
            </a:r>
            <a:endParaRPr kumimoji="0" lang="en-US" altLang="zh-TW" sz="3600" dirty="0">
              <a:latin typeface="微軟正黑體" panose="020B0604030504040204" pitchFamily="34" charset="-120"/>
              <a:ea typeface="微軟正黑體" panose="020B0604030504040204" pitchFamily="34" charset="-120"/>
            </a:endParaRPr>
          </a:p>
          <a:p>
            <a:pPr algn="ctr" eaLnBrk="1" hangingPunct="1">
              <a:lnSpc>
                <a:spcPct val="90000"/>
              </a:lnSpc>
              <a:buFont typeface="Wingdings 2" pitchFamily="18" charset="2"/>
              <a:buNone/>
            </a:pPr>
            <a:r>
              <a:rPr kumimoji="0" lang="zh-TW" altLang="en-US" sz="9600" dirty="0">
                <a:solidFill>
                  <a:srgbClr val="0070C0"/>
                </a:solidFill>
                <a:latin typeface="微軟正黑體" panose="020B0604030504040204" pitchFamily="34" charset="-120"/>
                <a:ea typeface="微軟正黑體" panose="020B0604030504040204" pitchFamily="34" charset="-120"/>
              </a:rPr>
              <a:t>蒞校指導</a:t>
            </a:r>
            <a:endParaRPr kumimoji="0" lang="en-US" altLang="zh-TW" sz="9600" dirty="0">
              <a:solidFill>
                <a:srgbClr val="0070C0"/>
              </a:solidFill>
              <a:latin typeface="微軟正黑體" panose="020B0604030504040204" pitchFamily="34" charset="-120"/>
              <a:ea typeface="微軟正黑體" panose="020B0604030504040204" pitchFamily="34" charset="-120"/>
            </a:endParaRPr>
          </a:p>
          <a:p>
            <a:pPr eaLnBrk="1" hangingPunct="1">
              <a:lnSpc>
                <a:spcPct val="90000"/>
              </a:lnSpc>
              <a:buFont typeface="Wingdings 2" pitchFamily="18" charset="2"/>
              <a:buNone/>
            </a:pPr>
            <a:endParaRPr kumimoji="0" lang="en-US" altLang="zh-TW" sz="2400" dirty="0">
              <a:solidFill>
                <a:srgbClr val="898989"/>
              </a:solidFill>
              <a:latin typeface="微軟正黑體" panose="020B0604030504040204" pitchFamily="34" charset="-120"/>
              <a:ea typeface="微軟正黑體" panose="020B0604030504040204" pitchFamily="34" charset="-120"/>
            </a:endParaRPr>
          </a:p>
          <a:p>
            <a:pPr eaLnBrk="1" hangingPunct="1">
              <a:lnSpc>
                <a:spcPct val="90000"/>
              </a:lnSpc>
              <a:buFont typeface="Wingdings 2" pitchFamily="18" charset="2"/>
              <a:buNone/>
            </a:pPr>
            <a:endParaRPr kumimoji="0" lang="zh-TW" altLang="en-US" dirty="0">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0" y="5980410"/>
            <a:ext cx="4017337" cy="831850"/>
            <a:chOff x="0" y="5980410"/>
            <a:chExt cx="4017337" cy="831850"/>
          </a:xfrm>
        </p:grpSpPr>
        <p:pic>
          <p:nvPicPr>
            <p:cNvPr id="6" name="圖片 5" descr="校徽.jpg"/>
            <p:cNvPicPr>
              <a:picLocks noChangeAspect="1"/>
            </p:cNvPicPr>
            <p:nvPr/>
          </p:nvPicPr>
          <p:blipFill>
            <a:blip r:embed="rId3">
              <a:extLst>
                <a:ext uri="{BEBA8EAE-BF5A-486C-A8C5-ECC9F3942E4B}">
                  <a14:imgProps xmlns:a14="http://schemas.microsoft.com/office/drawing/2010/main">
                    <a14:imgLayer r:embed="rId4">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6788" y="4733994"/>
            <a:ext cx="3185212" cy="21240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5658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p:cNvGrpSpPr>
          <p:nvPr/>
        </p:nvGrpSpPr>
        <p:grpSpPr bwMode="auto">
          <a:xfrm>
            <a:off x="598999" y="1052736"/>
            <a:ext cx="10994001" cy="4865005"/>
            <a:chOff x="521" y="869"/>
            <a:chExt cx="4718" cy="1303"/>
          </a:xfrm>
        </p:grpSpPr>
        <p:sp>
          <p:nvSpPr>
            <p:cNvPr id="11" name="AutoShape 5"/>
            <p:cNvSpPr>
              <a:spLocks noChangeArrowheads="1"/>
            </p:cNvSpPr>
            <p:nvPr/>
          </p:nvSpPr>
          <p:spPr bwMode="auto">
            <a:xfrm>
              <a:off x="521" y="930"/>
              <a:ext cx="4718" cy="1242"/>
            </a:xfrm>
            <a:prstGeom prst="roundRect">
              <a:avLst>
                <a:gd name="adj" fmla="val 7542"/>
              </a:avLst>
            </a:prstGeom>
            <a:solidFill>
              <a:schemeClr val="accent1">
                <a:lumMod val="20000"/>
                <a:lumOff val="80000"/>
              </a:schemeClr>
            </a:soli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2" name="AutoShape 6"/>
            <p:cNvSpPr>
              <a:spLocks noChangeArrowheads="1"/>
            </p:cNvSpPr>
            <p:nvPr/>
          </p:nvSpPr>
          <p:spPr bwMode="auto">
            <a:xfrm>
              <a:off x="703" y="869"/>
              <a:ext cx="1696" cy="118"/>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優質化進度管考理念圖</a:t>
              </a:r>
            </a:p>
          </p:txBody>
        </p:sp>
      </p:grpSp>
      <p:sp>
        <p:nvSpPr>
          <p:cNvPr id="3" name="標題 1"/>
          <p:cNvSpPr txBox="1">
            <a:spLocks/>
          </p:cNvSpPr>
          <p:nvPr/>
        </p:nvSpPr>
        <p:spPr>
          <a:xfrm>
            <a:off x="0" y="-4804"/>
            <a:ext cx="1219200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5400" dirty="0" smtClean="0">
                <a:solidFill>
                  <a:schemeClr val="tx1"/>
                </a:solidFill>
                <a:ea typeface="標楷體" pitchFamily="65" charset="-120"/>
                <a:cs typeface="文鼎粗行楷" pitchFamily="49" charset="-120"/>
              </a:rPr>
              <a:t>學校</a:t>
            </a:r>
            <a:r>
              <a:rPr lang="zh-TW" altLang="en-US" sz="5400" dirty="0">
                <a:solidFill>
                  <a:schemeClr val="tx1"/>
                </a:solidFill>
                <a:ea typeface="標楷體" pitchFamily="65" charset="-120"/>
                <a:cs typeface="文鼎粗行楷" pitchFamily="49" charset="-120"/>
              </a:rPr>
              <a:t>自主管理</a:t>
            </a:r>
          </a:p>
        </p:txBody>
      </p:sp>
      <p:graphicFrame>
        <p:nvGraphicFramePr>
          <p:cNvPr id="5" name="物件 4"/>
          <p:cNvGraphicFramePr>
            <a:graphicFrameLocks noChangeAspect="1"/>
          </p:cNvGraphicFramePr>
          <p:nvPr>
            <p:extLst>
              <p:ext uri="{D42A27DB-BD31-4B8C-83A1-F6EECF244321}">
                <p14:modId xmlns:p14="http://schemas.microsoft.com/office/powerpoint/2010/main" val="2731284633"/>
              </p:ext>
            </p:extLst>
          </p:nvPr>
        </p:nvGraphicFramePr>
        <p:xfrm>
          <a:off x="2857512" y="1806799"/>
          <a:ext cx="6555803" cy="3600400"/>
        </p:xfrm>
        <a:graphic>
          <a:graphicData uri="http://schemas.openxmlformats.org/presentationml/2006/ole">
            <mc:AlternateContent xmlns:mc="http://schemas.openxmlformats.org/markup-compatibility/2006">
              <mc:Choice xmlns:v="urn:schemas-microsoft-com:vml" Requires="v">
                <p:oleObj spid="_x0000_s1075" name="Visio" r:id="rId4" imgW="5397256" imgH="3130650" progId="Visio.Drawing.11">
                  <p:embed/>
                </p:oleObj>
              </mc:Choice>
              <mc:Fallback>
                <p:oleObj name="Visio" r:id="rId4" imgW="5397256" imgH="3130650" progId="Visio.Drawing.11">
                  <p:embed/>
                  <p:pic>
                    <p:nvPicPr>
                      <p:cNvPr id="0" name=""/>
                      <p:cNvPicPr>
                        <a:picLocks noChangeAspect="1" noChangeArrowheads="1"/>
                      </p:cNvPicPr>
                      <p:nvPr/>
                    </p:nvPicPr>
                    <p:blipFill>
                      <a:blip r:embed="rId5"/>
                      <a:srcRect/>
                      <a:stretch>
                        <a:fillRect/>
                      </a:stretch>
                    </p:blipFill>
                    <p:spPr bwMode="auto">
                      <a:xfrm>
                        <a:off x="2857512" y="1806799"/>
                        <a:ext cx="6555803" cy="3600400"/>
                      </a:xfrm>
                      <a:prstGeom prst="rect">
                        <a:avLst/>
                      </a:prstGeom>
                      <a:noFill/>
                      <a:extLst/>
                    </p:spPr>
                  </p:pic>
                </p:oleObj>
              </mc:Fallback>
            </mc:AlternateContent>
          </a:graphicData>
        </a:graphic>
      </p:graphicFrame>
      <p:sp>
        <p:nvSpPr>
          <p:cNvPr id="6" name="Rectangle 3"/>
          <p:cNvSpPr>
            <a:spLocks noChangeArrowheads="1"/>
          </p:cNvSpPr>
          <p:nvPr/>
        </p:nvSpPr>
        <p:spPr bwMode="auto">
          <a:xfrm>
            <a:off x="0" y="3053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grpSp>
        <p:nvGrpSpPr>
          <p:cNvPr id="7" name="群組 6"/>
          <p:cNvGrpSpPr/>
          <p:nvPr/>
        </p:nvGrpSpPr>
        <p:grpSpPr>
          <a:xfrm>
            <a:off x="0" y="5980410"/>
            <a:ext cx="4017337" cy="831850"/>
            <a:chOff x="0" y="5980410"/>
            <a:chExt cx="4017337" cy="831850"/>
          </a:xfrm>
        </p:grpSpPr>
        <p:pic>
          <p:nvPicPr>
            <p:cNvPr id="8" name="圖片 7" descr="校徽.jpg"/>
            <p:cNvPicPr>
              <a:picLocks noChangeAspect="1"/>
            </p:cNvPicPr>
            <p:nvPr/>
          </p:nvPicPr>
          <p:blipFill>
            <a:blip r:embed="rId6">
              <a:extLst>
                <a:ext uri="{BEBA8EAE-BF5A-486C-A8C5-ECC9F3942E4B}">
                  <a14:imgProps xmlns:a14="http://schemas.microsoft.com/office/drawing/2010/main">
                    <a14:imgLayer r:embed="rId7">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628750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490540"/>
            <a:ext cx="12192000" cy="2462481"/>
          </a:xfrm>
        </p:spPr>
        <p:txBody>
          <a:bodyPr>
            <a:noAutofit/>
          </a:bodyPr>
          <a:lstStyle/>
          <a:p>
            <a:pPr algn="ctr">
              <a:lnSpc>
                <a:spcPct val="150000"/>
              </a:lnSpc>
            </a:pPr>
            <a:r>
              <a:rPr lang="zh-TW" altLang="en-US" sz="6000" dirty="0" smtClean="0">
                <a:latin typeface="微軟正黑體" panose="020B0604030504040204" pitchFamily="34" charset="-120"/>
                <a:ea typeface="微軟正黑體" panose="020B0604030504040204" pitchFamily="34" charset="-120"/>
              </a:rPr>
              <a:t>謝謝聆聽</a:t>
            </a:r>
            <a:r>
              <a:rPr lang="en-US" altLang="zh-TW" sz="6000" dirty="0" smtClean="0">
                <a:latin typeface="微軟正黑體" panose="020B0604030504040204" pitchFamily="34" charset="-120"/>
                <a:ea typeface="微軟正黑體" panose="020B0604030504040204" pitchFamily="34" charset="-120"/>
              </a:rPr>
              <a:t/>
            </a:r>
            <a:br>
              <a:rPr lang="en-US" altLang="zh-TW" sz="6000" dirty="0" smtClean="0">
                <a:latin typeface="微軟正黑體" panose="020B0604030504040204" pitchFamily="34" charset="-120"/>
                <a:ea typeface="微軟正黑體" panose="020B0604030504040204" pitchFamily="34" charset="-120"/>
              </a:rPr>
            </a:br>
            <a:r>
              <a:rPr lang="zh-TW" altLang="en-US" sz="6000" dirty="0" smtClean="0">
                <a:latin typeface="微軟正黑體" panose="020B0604030504040204" pitchFamily="34" charset="-120"/>
                <a:ea typeface="微軟正黑體" panose="020B0604030504040204" pitchFamily="34" charset="-120"/>
              </a:rPr>
              <a:t>敬請指教</a:t>
            </a:r>
            <a:endParaRPr lang="zh-TW" altLang="en-US" sz="6000" dirty="0">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0" y="5980410"/>
            <a:ext cx="4017337" cy="831850"/>
            <a:chOff x="0" y="5980410"/>
            <a:chExt cx="4017337" cy="831850"/>
          </a:xfrm>
        </p:grpSpPr>
        <p:pic>
          <p:nvPicPr>
            <p:cNvPr id="8" name="圖片 7"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30" t="13994" r="4353" b="6104"/>
          <a:stretch/>
        </p:blipFill>
        <p:spPr bwMode="auto">
          <a:xfrm>
            <a:off x="8448675" y="4723101"/>
            <a:ext cx="3648075" cy="20891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1974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3053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grpSp>
        <p:nvGrpSpPr>
          <p:cNvPr id="8" name="Group 4"/>
          <p:cNvGrpSpPr>
            <a:grpSpLocks/>
          </p:cNvGrpSpPr>
          <p:nvPr/>
        </p:nvGrpSpPr>
        <p:grpSpPr bwMode="auto">
          <a:xfrm>
            <a:off x="686189" y="1161145"/>
            <a:ext cx="10994001" cy="4865005"/>
            <a:chOff x="521" y="869"/>
            <a:chExt cx="4718" cy="1303"/>
          </a:xfrm>
        </p:grpSpPr>
        <p:sp>
          <p:nvSpPr>
            <p:cNvPr id="9"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0" name="AutoShape 6"/>
            <p:cNvSpPr>
              <a:spLocks noChangeArrowheads="1"/>
            </p:cNvSpPr>
            <p:nvPr/>
          </p:nvSpPr>
          <p:spPr bwMode="auto">
            <a:xfrm>
              <a:off x="703" y="869"/>
              <a:ext cx="2575" cy="118"/>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推動優質化方案之自主管理檢核機制</a:t>
              </a:r>
            </a:p>
          </p:txBody>
        </p:sp>
      </p:grpSp>
      <p:sp>
        <p:nvSpPr>
          <p:cNvPr id="4" name="矩形 3"/>
          <p:cNvSpPr/>
          <p:nvPr/>
        </p:nvSpPr>
        <p:spPr>
          <a:xfrm>
            <a:off x="952630" y="1691129"/>
            <a:ext cx="10383252" cy="4029758"/>
          </a:xfrm>
          <a:prstGeom prst="rect">
            <a:avLst/>
          </a:prstGeom>
        </p:spPr>
        <p:txBody>
          <a:bodyPr wrap="square">
            <a:spAutoFit/>
          </a:bodyPr>
          <a:lstStyle/>
          <a:p>
            <a:pPr lvl="0">
              <a:lnSpc>
                <a:spcPct val="135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（一）</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子計畫執行小組─依各子計畫執行處室進行分工，</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按月檢視</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執行進度。</a:t>
            </a:r>
          </a:p>
          <a:p>
            <a:pPr lvl="0">
              <a:lnSpc>
                <a:spcPct val="135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（二）</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優質化專案會議─配合行政會議，各處室按月向督導</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小組提報</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執行</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計</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lvl="0">
              <a:lnSpc>
                <a:spcPct val="135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畫</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及成果，檢視執行</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進度</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，並適時檢討</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修正</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a:t>
            </a:r>
          </a:p>
          <a:p>
            <a:pPr lvl="0">
              <a:lnSpc>
                <a:spcPct val="135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（三）</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優質化網頁─建置優質化網頁，呈現各子計畫內容</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活動及</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公告事項</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lvl="0">
              <a:lnSpc>
                <a:spcPct val="135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並</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連結優質化相關網站。</a:t>
            </a:r>
          </a:p>
          <a:p>
            <a:pPr lvl="0">
              <a:lnSpc>
                <a:spcPct val="135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（四）</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行政</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e</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化管理─配合學校網路公用區，分享優質計畫</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相關資料</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，並</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透過</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lvl="0">
              <a:lnSpc>
                <a:spcPct val="135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網路</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及電子郵件溝通，提升管理成效。</a:t>
            </a:r>
          </a:p>
          <a:p>
            <a:pPr lvl="0">
              <a:lnSpc>
                <a:spcPct val="135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（五）</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進度管考─各子計畫按季填報進度，管控並追蹤執行</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進度</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a:t>
            </a:r>
          </a:p>
        </p:txBody>
      </p:sp>
      <p:grpSp>
        <p:nvGrpSpPr>
          <p:cNvPr id="11" name="群組 10"/>
          <p:cNvGrpSpPr/>
          <p:nvPr/>
        </p:nvGrpSpPr>
        <p:grpSpPr>
          <a:xfrm>
            <a:off x="0" y="5980410"/>
            <a:ext cx="4017337" cy="831850"/>
            <a:chOff x="0" y="5980410"/>
            <a:chExt cx="4017337" cy="831850"/>
          </a:xfrm>
        </p:grpSpPr>
        <p:pic>
          <p:nvPicPr>
            <p:cNvPr id="12" name="圖片 11" descr="校徽.jpg"/>
            <p:cNvPicPr>
              <a:picLocks noChangeAspect="1"/>
            </p:cNvPicPr>
            <p:nvPr/>
          </p:nvPicPr>
          <p:blipFill>
            <a:blip r:embed="rId3">
              <a:extLst>
                <a:ext uri="{BEBA8EAE-BF5A-486C-A8C5-ECC9F3942E4B}">
                  <a14:imgProps xmlns:a14="http://schemas.microsoft.com/office/drawing/2010/main">
                    <a14:imgLayer r:embed="rId4">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
        <p:nvSpPr>
          <p:cNvPr id="14" name="標題 1"/>
          <p:cNvSpPr txBox="1">
            <a:spLocks/>
          </p:cNvSpPr>
          <p:nvPr/>
        </p:nvSpPr>
        <p:spPr>
          <a:xfrm>
            <a:off x="0" y="-4804"/>
            <a:ext cx="1219200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5400" dirty="0" smtClean="0">
                <a:solidFill>
                  <a:schemeClr val="tx1"/>
                </a:solidFill>
                <a:ea typeface="標楷體" pitchFamily="65" charset="-120"/>
                <a:cs typeface="文鼎粗行楷" pitchFamily="49" charset="-120"/>
              </a:rPr>
              <a:t>學校</a:t>
            </a:r>
            <a:r>
              <a:rPr lang="zh-TW" altLang="en-US" sz="5400" dirty="0">
                <a:solidFill>
                  <a:schemeClr val="tx1"/>
                </a:solidFill>
                <a:ea typeface="標楷體" pitchFamily="65" charset="-120"/>
                <a:cs typeface="文鼎粗行楷" pitchFamily="49" charset="-120"/>
              </a:rPr>
              <a:t>自主管理</a:t>
            </a:r>
          </a:p>
        </p:txBody>
      </p:sp>
    </p:spTree>
    <p:extLst>
      <p:ext uri="{BB962C8B-B14F-4D97-AF65-F5344CB8AC3E}">
        <p14:creationId xmlns:p14="http://schemas.microsoft.com/office/powerpoint/2010/main" val="1575199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p:cNvGrpSpPr>
            <a:grpSpLocks/>
          </p:cNvGrpSpPr>
          <p:nvPr/>
        </p:nvGrpSpPr>
        <p:grpSpPr bwMode="auto">
          <a:xfrm>
            <a:off x="598999" y="1153262"/>
            <a:ext cx="10994001" cy="4865005"/>
            <a:chOff x="521" y="869"/>
            <a:chExt cx="4718" cy="1303"/>
          </a:xfrm>
        </p:grpSpPr>
        <p:sp>
          <p:nvSpPr>
            <p:cNvPr id="7"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8" name="AutoShape 6"/>
            <p:cNvSpPr>
              <a:spLocks noChangeArrowheads="1"/>
            </p:cNvSpPr>
            <p:nvPr/>
          </p:nvSpPr>
          <p:spPr bwMode="auto">
            <a:xfrm>
              <a:off x="703" y="869"/>
              <a:ext cx="2791" cy="118"/>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本校優質化自主管理</a:t>
              </a:r>
              <a:r>
                <a:rPr lang="en-US" altLang="zh-TW" sz="2800" dirty="0">
                  <a:solidFill>
                    <a:schemeClr val="bg1"/>
                  </a:solidFill>
                  <a:ea typeface="標楷體" pitchFamily="65" charset="-120"/>
                </a:rPr>
                <a:t>PDCA</a:t>
              </a:r>
              <a:r>
                <a:rPr lang="zh-TW" altLang="en-US" sz="2800" dirty="0">
                  <a:solidFill>
                    <a:schemeClr val="bg1"/>
                  </a:solidFill>
                  <a:ea typeface="標楷體" pitchFamily="65" charset="-120"/>
                </a:rPr>
                <a:t>策略架構圖</a:t>
              </a:r>
            </a:p>
          </p:txBody>
        </p:sp>
      </p:grpSp>
      <p:pic>
        <p:nvPicPr>
          <p:cNvPr id="2108" name="Picture 60"/>
          <p:cNvPicPr>
            <a:picLocks noChangeAspect="1" noChangeArrowheads="1"/>
          </p:cNvPicPr>
          <p:nvPr/>
        </p:nvPicPr>
        <p:blipFill rotWithShape="1">
          <a:blip r:embed="rId3">
            <a:extLst>
              <a:ext uri="{28A0092B-C50C-407E-A947-70E740481C1C}">
                <a14:useLocalDpi xmlns:a14="http://schemas.microsoft.com/office/drawing/2010/main" val="0"/>
              </a:ext>
            </a:extLst>
          </a:blip>
          <a:srcRect l="7610" t="11178" r="5987" b="11977"/>
          <a:stretch/>
        </p:blipFill>
        <p:spPr bwMode="auto">
          <a:xfrm>
            <a:off x="2965500" y="1644983"/>
            <a:ext cx="6261000" cy="4298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4">
              <a:extLst>
                <a:ext uri="{BEBA8EAE-BF5A-486C-A8C5-ECC9F3942E4B}">
                  <a14:imgProps xmlns:a14="http://schemas.microsoft.com/office/drawing/2010/main">
                    <a14:imgLayer r:embed="rId5">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
        <p:nvSpPr>
          <p:cNvPr id="12" name="標題 1"/>
          <p:cNvSpPr txBox="1">
            <a:spLocks/>
          </p:cNvSpPr>
          <p:nvPr/>
        </p:nvSpPr>
        <p:spPr>
          <a:xfrm>
            <a:off x="0" y="-4804"/>
            <a:ext cx="1219200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5400" dirty="0" smtClean="0">
                <a:solidFill>
                  <a:schemeClr val="tx1"/>
                </a:solidFill>
                <a:ea typeface="標楷體" pitchFamily="65" charset="-120"/>
                <a:cs typeface="文鼎粗行楷" pitchFamily="49" charset="-120"/>
              </a:rPr>
              <a:t>學校</a:t>
            </a:r>
            <a:r>
              <a:rPr lang="zh-TW" altLang="en-US" sz="5400" dirty="0">
                <a:solidFill>
                  <a:schemeClr val="tx1"/>
                </a:solidFill>
                <a:ea typeface="標楷體" pitchFamily="65" charset="-120"/>
                <a:cs typeface="文鼎粗行楷" pitchFamily="49" charset="-120"/>
              </a:rPr>
              <a:t>自主管理</a:t>
            </a:r>
          </a:p>
        </p:txBody>
      </p:sp>
    </p:spTree>
    <p:extLst>
      <p:ext uri="{BB962C8B-B14F-4D97-AF65-F5344CB8AC3E}">
        <p14:creationId xmlns:p14="http://schemas.microsoft.com/office/powerpoint/2010/main" val="803075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a:grpSpLocks/>
          </p:cNvGrpSpPr>
          <p:nvPr/>
        </p:nvGrpSpPr>
        <p:grpSpPr bwMode="auto">
          <a:xfrm>
            <a:off x="598999" y="1153262"/>
            <a:ext cx="10994001" cy="4865005"/>
            <a:chOff x="521" y="869"/>
            <a:chExt cx="4718" cy="1303"/>
          </a:xfrm>
        </p:grpSpPr>
        <p:sp>
          <p:nvSpPr>
            <p:cNvPr id="8"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9" name="AutoShape 6"/>
            <p:cNvSpPr>
              <a:spLocks noChangeArrowheads="1"/>
            </p:cNvSpPr>
            <p:nvPr/>
          </p:nvSpPr>
          <p:spPr bwMode="auto">
            <a:xfrm>
              <a:off x="703" y="869"/>
              <a:ext cx="3495" cy="118"/>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高職</a:t>
              </a:r>
              <a:r>
                <a:rPr lang="zh-TW" altLang="en-US" sz="2800" dirty="0">
                  <a:solidFill>
                    <a:schemeClr val="bg1"/>
                  </a:solidFill>
                  <a:ea typeface="標楷體" pitchFamily="65" charset="-120"/>
                </a:rPr>
                <a:t>優質化輔助方案自主管理工作辦理流程</a:t>
              </a:r>
              <a:r>
                <a:rPr lang="zh-TW" altLang="en-US" sz="2800" dirty="0" smtClean="0">
                  <a:solidFill>
                    <a:schemeClr val="bg1"/>
                  </a:solidFill>
                  <a:ea typeface="標楷體" pitchFamily="65" charset="-120"/>
                </a:rPr>
                <a:t>表</a:t>
              </a:r>
              <a:r>
                <a:rPr lang="en-US" altLang="zh-TW" sz="2800" dirty="0" smtClean="0">
                  <a:solidFill>
                    <a:schemeClr val="bg1"/>
                  </a:solidFill>
                  <a:ea typeface="標楷體" pitchFamily="65" charset="-120"/>
                </a:rPr>
                <a:t>(1/2)</a:t>
              </a:r>
              <a:endParaRPr lang="zh-TW" altLang="en-US" sz="2800" dirty="0">
                <a:solidFill>
                  <a:schemeClr val="bg1"/>
                </a:solidFill>
                <a:ea typeface="標楷體" pitchFamily="65" charset="-120"/>
              </a:endParaRPr>
            </a:p>
          </p:txBody>
        </p:sp>
      </p:gr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95" t="11616" r="3520" b="48015"/>
          <a:stretch/>
        </p:blipFill>
        <p:spPr bwMode="auto">
          <a:xfrm>
            <a:off x="1955388" y="1712371"/>
            <a:ext cx="8281223" cy="408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群組 9"/>
          <p:cNvGrpSpPr/>
          <p:nvPr/>
        </p:nvGrpSpPr>
        <p:grpSpPr>
          <a:xfrm>
            <a:off x="0" y="5980410"/>
            <a:ext cx="4017337" cy="831850"/>
            <a:chOff x="0" y="5980410"/>
            <a:chExt cx="4017337" cy="831850"/>
          </a:xfrm>
        </p:grpSpPr>
        <p:pic>
          <p:nvPicPr>
            <p:cNvPr id="11" name="圖片 10" descr="校徽.jpg"/>
            <p:cNvPicPr>
              <a:picLocks noChangeAspect="1"/>
            </p:cNvPicPr>
            <p:nvPr/>
          </p:nvPicPr>
          <p:blipFill>
            <a:blip r:embed="rId4">
              <a:extLst>
                <a:ext uri="{BEBA8EAE-BF5A-486C-A8C5-ECC9F3942E4B}">
                  <a14:imgProps xmlns:a14="http://schemas.microsoft.com/office/drawing/2010/main">
                    <a14:imgLayer r:embed="rId5">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11"/>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
        <p:nvSpPr>
          <p:cNvPr id="13" name="標題 1"/>
          <p:cNvSpPr txBox="1">
            <a:spLocks/>
          </p:cNvSpPr>
          <p:nvPr/>
        </p:nvSpPr>
        <p:spPr>
          <a:xfrm>
            <a:off x="0" y="-4804"/>
            <a:ext cx="1219200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5400" dirty="0" smtClean="0">
                <a:solidFill>
                  <a:schemeClr val="tx1"/>
                </a:solidFill>
                <a:ea typeface="標楷體" pitchFamily="65" charset="-120"/>
                <a:cs typeface="文鼎粗行楷" pitchFamily="49" charset="-120"/>
              </a:rPr>
              <a:t>學校</a:t>
            </a:r>
            <a:r>
              <a:rPr lang="zh-TW" altLang="en-US" sz="5400" dirty="0">
                <a:solidFill>
                  <a:schemeClr val="tx1"/>
                </a:solidFill>
                <a:ea typeface="標楷體" pitchFamily="65" charset="-120"/>
                <a:cs typeface="文鼎粗行楷" pitchFamily="49" charset="-120"/>
              </a:rPr>
              <a:t>自主管理</a:t>
            </a:r>
          </a:p>
        </p:txBody>
      </p:sp>
    </p:spTree>
    <p:extLst>
      <p:ext uri="{BB962C8B-B14F-4D97-AF65-F5344CB8AC3E}">
        <p14:creationId xmlns:p14="http://schemas.microsoft.com/office/powerpoint/2010/main" val="3354833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598999" y="1153262"/>
            <a:ext cx="10994001" cy="4865005"/>
            <a:chOff x="598999" y="1153262"/>
            <a:chExt cx="10994001" cy="4865005"/>
          </a:xfrm>
        </p:grpSpPr>
        <p:grpSp>
          <p:nvGrpSpPr>
            <p:cNvPr id="7" name="Group 4"/>
            <p:cNvGrpSpPr>
              <a:grpSpLocks/>
            </p:cNvGrpSpPr>
            <p:nvPr/>
          </p:nvGrpSpPr>
          <p:grpSpPr bwMode="auto">
            <a:xfrm>
              <a:off x="598999" y="1153262"/>
              <a:ext cx="10994001" cy="4865005"/>
              <a:chOff x="521" y="869"/>
              <a:chExt cx="4718" cy="1303"/>
            </a:xfrm>
          </p:grpSpPr>
          <p:sp>
            <p:nvSpPr>
              <p:cNvPr id="8"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9" name="AutoShape 6"/>
              <p:cNvSpPr>
                <a:spLocks noChangeArrowheads="1"/>
              </p:cNvSpPr>
              <p:nvPr/>
            </p:nvSpPr>
            <p:spPr bwMode="auto">
              <a:xfrm>
                <a:off x="703" y="869"/>
                <a:ext cx="3549" cy="118"/>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高職</a:t>
                </a:r>
                <a:r>
                  <a:rPr lang="zh-TW" altLang="en-US" sz="2800" dirty="0">
                    <a:solidFill>
                      <a:schemeClr val="bg1"/>
                    </a:solidFill>
                    <a:ea typeface="標楷體" pitchFamily="65" charset="-120"/>
                  </a:rPr>
                  <a:t>優質化輔助方案自主管理工作辦理流程</a:t>
                </a:r>
                <a:r>
                  <a:rPr lang="zh-TW" altLang="en-US" sz="2800" dirty="0" smtClean="0">
                    <a:solidFill>
                      <a:schemeClr val="bg1"/>
                    </a:solidFill>
                    <a:ea typeface="標楷體" pitchFamily="65" charset="-120"/>
                  </a:rPr>
                  <a:t>表</a:t>
                </a:r>
                <a:r>
                  <a:rPr lang="en-US" altLang="zh-TW" sz="2800" dirty="0" smtClean="0">
                    <a:solidFill>
                      <a:schemeClr val="bg1"/>
                    </a:solidFill>
                    <a:ea typeface="標楷體" pitchFamily="65" charset="-120"/>
                  </a:rPr>
                  <a:t>(2/2)</a:t>
                </a:r>
                <a:endParaRPr lang="zh-TW" altLang="en-US" sz="2800" dirty="0">
                  <a:solidFill>
                    <a:schemeClr val="bg1"/>
                  </a:solidFill>
                  <a:ea typeface="標楷體" pitchFamily="65" charset="-120"/>
                </a:endParaRPr>
              </a:p>
            </p:txBody>
          </p:sp>
        </p:gr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95" t="11616" r="3520" b="73306"/>
            <a:stretch/>
          </p:blipFill>
          <p:spPr bwMode="auto">
            <a:xfrm>
              <a:off x="2050190" y="1720256"/>
              <a:ext cx="8091623" cy="1330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95" t="51581" r="3520" b="22746"/>
            <a:stretch/>
          </p:blipFill>
          <p:spPr bwMode="auto">
            <a:xfrm>
              <a:off x="2050188" y="3050625"/>
              <a:ext cx="8091623" cy="261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群組 10"/>
          <p:cNvGrpSpPr/>
          <p:nvPr/>
        </p:nvGrpSpPr>
        <p:grpSpPr>
          <a:xfrm>
            <a:off x="0" y="5980410"/>
            <a:ext cx="4017337" cy="831850"/>
            <a:chOff x="0" y="5980410"/>
            <a:chExt cx="4017337" cy="831850"/>
          </a:xfrm>
        </p:grpSpPr>
        <p:pic>
          <p:nvPicPr>
            <p:cNvPr id="12" name="圖片 11" descr="校徽.jpg"/>
            <p:cNvPicPr>
              <a:picLocks noChangeAspect="1"/>
            </p:cNvPicPr>
            <p:nvPr/>
          </p:nvPicPr>
          <p:blipFill>
            <a:blip r:embed="rId4">
              <a:extLst>
                <a:ext uri="{BEBA8EAE-BF5A-486C-A8C5-ECC9F3942E4B}">
                  <a14:imgProps xmlns:a14="http://schemas.microsoft.com/office/drawing/2010/main">
                    <a14:imgLayer r:embed="rId5">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
        <p:nvSpPr>
          <p:cNvPr id="14" name="標題 1"/>
          <p:cNvSpPr txBox="1">
            <a:spLocks/>
          </p:cNvSpPr>
          <p:nvPr/>
        </p:nvSpPr>
        <p:spPr>
          <a:xfrm>
            <a:off x="0" y="-4804"/>
            <a:ext cx="1219200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5400" dirty="0" smtClean="0">
                <a:solidFill>
                  <a:schemeClr val="tx1"/>
                </a:solidFill>
                <a:ea typeface="標楷體" pitchFamily="65" charset="-120"/>
                <a:cs typeface="文鼎粗行楷" pitchFamily="49" charset="-120"/>
              </a:rPr>
              <a:t>學校</a:t>
            </a:r>
            <a:r>
              <a:rPr lang="zh-TW" altLang="en-US" sz="5400" dirty="0">
                <a:solidFill>
                  <a:schemeClr val="tx1"/>
                </a:solidFill>
                <a:ea typeface="標楷體" pitchFamily="65" charset="-120"/>
                <a:cs typeface="文鼎粗行楷" pitchFamily="49" charset="-120"/>
              </a:rPr>
              <a:t>自主管理</a:t>
            </a:r>
          </a:p>
        </p:txBody>
      </p:sp>
    </p:spTree>
    <p:extLst>
      <p:ext uri="{BB962C8B-B14F-4D97-AF65-F5344CB8AC3E}">
        <p14:creationId xmlns:p14="http://schemas.microsoft.com/office/powerpoint/2010/main" val="10322410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a:grpSpLocks/>
          </p:cNvGrpSpPr>
          <p:nvPr/>
        </p:nvGrpSpPr>
        <p:grpSpPr bwMode="auto">
          <a:xfrm>
            <a:off x="598999" y="1153262"/>
            <a:ext cx="10994001" cy="4865005"/>
            <a:chOff x="521" y="869"/>
            <a:chExt cx="4718" cy="1303"/>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9"/>
              <a:ext cx="1858" cy="118"/>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優質</a:t>
              </a:r>
              <a:r>
                <a:rPr lang="zh-TW" altLang="en-US" sz="2800" dirty="0">
                  <a:solidFill>
                    <a:schemeClr val="bg1"/>
                  </a:solidFill>
                  <a:ea typeface="標楷體" pitchFamily="65" charset="-120"/>
                </a:rPr>
                <a:t>計畫內部管考分工表</a:t>
              </a:r>
            </a:p>
          </p:txBody>
        </p:sp>
      </p:grpSp>
      <p:graphicFrame>
        <p:nvGraphicFramePr>
          <p:cNvPr id="4" name="表格 3"/>
          <p:cNvGraphicFramePr>
            <a:graphicFrameLocks noGrp="1"/>
          </p:cNvGraphicFramePr>
          <p:nvPr>
            <p:extLst>
              <p:ext uri="{D42A27DB-BD31-4B8C-83A1-F6EECF244321}">
                <p14:modId xmlns:p14="http://schemas.microsoft.com/office/powerpoint/2010/main" val="1939060449"/>
              </p:ext>
            </p:extLst>
          </p:nvPr>
        </p:nvGraphicFramePr>
        <p:xfrm>
          <a:off x="1147565" y="1680551"/>
          <a:ext cx="9817337" cy="4244646"/>
        </p:xfrm>
        <a:graphic>
          <a:graphicData uri="http://schemas.openxmlformats.org/drawingml/2006/table">
            <a:tbl>
              <a:tblPr firstRow="1" firstCol="1" lastRow="1" lastCol="1" bandRow="1" bandCol="1"/>
              <a:tblGrid>
                <a:gridCol w="813588">
                  <a:extLst>
                    <a:ext uri="{9D8B030D-6E8A-4147-A177-3AD203B41FA5}">
                      <a16:colId xmlns:a16="http://schemas.microsoft.com/office/drawing/2014/main" xmlns="" val="20000"/>
                    </a:ext>
                  </a:extLst>
                </a:gridCol>
                <a:gridCol w="1129823">
                  <a:extLst>
                    <a:ext uri="{9D8B030D-6E8A-4147-A177-3AD203B41FA5}">
                      <a16:colId xmlns:a16="http://schemas.microsoft.com/office/drawing/2014/main" xmlns="" val="20001"/>
                    </a:ext>
                  </a:extLst>
                </a:gridCol>
                <a:gridCol w="313457">
                  <a:extLst>
                    <a:ext uri="{9D8B030D-6E8A-4147-A177-3AD203B41FA5}">
                      <a16:colId xmlns:a16="http://schemas.microsoft.com/office/drawing/2014/main" xmlns="" val="20002"/>
                    </a:ext>
                  </a:extLst>
                </a:gridCol>
                <a:gridCol w="313457">
                  <a:extLst>
                    <a:ext uri="{9D8B030D-6E8A-4147-A177-3AD203B41FA5}">
                      <a16:colId xmlns:a16="http://schemas.microsoft.com/office/drawing/2014/main" xmlns="" val="20003"/>
                    </a:ext>
                  </a:extLst>
                </a:gridCol>
                <a:gridCol w="1040263">
                  <a:extLst>
                    <a:ext uri="{9D8B030D-6E8A-4147-A177-3AD203B41FA5}">
                      <a16:colId xmlns:a16="http://schemas.microsoft.com/office/drawing/2014/main" xmlns="" val="20004"/>
                    </a:ext>
                  </a:extLst>
                </a:gridCol>
                <a:gridCol w="868035">
                  <a:extLst>
                    <a:ext uri="{9D8B030D-6E8A-4147-A177-3AD203B41FA5}">
                      <a16:colId xmlns:a16="http://schemas.microsoft.com/office/drawing/2014/main" xmlns="" val="20005"/>
                    </a:ext>
                  </a:extLst>
                </a:gridCol>
                <a:gridCol w="4400678">
                  <a:extLst>
                    <a:ext uri="{9D8B030D-6E8A-4147-A177-3AD203B41FA5}">
                      <a16:colId xmlns:a16="http://schemas.microsoft.com/office/drawing/2014/main" xmlns="" val="20006"/>
                    </a:ext>
                  </a:extLst>
                </a:gridCol>
                <a:gridCol w="938036">
                  <a:extLst>
                    <a:ext uri="{9D8B030D-6E8A-4147-A177-3AD203B41FA5}">
                      <a16:colId xmlns:a16="http://schemas.microsoft.com/office/drawing/2014/main" xmlns="" val="20007"/>
                    </a:ext>
                  </a:extLst>
                </a:gridCol>
              </a:tblGrid>
              <a:tr h="650318">
                <a:tc>
                  <a:txBody>
                    <a:bodyPr/>
                    <a:lstStyle/>
                    <a:p>
                      <a:pPr algn="ctr">
                        <a:spcAft>
                          <a:spcPts val="0"/>
                        </a:spcAft>
                      </a:pPr>
                      <a:r>
                        <a:rPr lang="zh-TW" sz="1400" b="1" kern="0" dirty="0">
                          <a:effectLst/>
                          <a:latin typeface="Calibri"/>
                          <a:ea typeface="標楷體"/>
                          <a:cs typeface="Times New Roman"/>
                        </a:rPr>
                        <a:t>總督導</a:t>
                      </a:r>
                      <a:endParaRPr lang="zh-TW" sz="1400" kern="100" dirty="0">
                        <a:effectLst/>
                        <a:latin typeface="Calibri"/>
                        <a:ea typeface="新細明體"/>
                        <a:cs typeface="Times New Roman"/>
                      </a:endParaRPr>
                    </a:p>
                  </a:txBody>
                  <a:tcPr marL="35992" marR="35992"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zh-TW" sz="1400" b="1" kern="0" dirty="0">
                          <a:effectLst/>
                          <a:latin typeface="Calibri"/>
                          <a:ea typeface="標楷體"/>
                          <a:cs typeface="Times New Roman"/>
                        </a:rPr>
                        <a:t>督導</a:t>
                      </a:r>
                      <a:endParaRPr lang="zh-TW" sz="1400" kern="100" dirty="0">
                        <a:effectLst/>
                        <a:latin typeface="Calibri"/>
                        <a:ea typeface="新細明體"/>
                        <a:cs typeface="Times New Roman"/>
                      </a:endParaRPr>
                    </a:p>
                    <a:p>
                      <a:pPr algn="ctr">
                        <a:spcAft>
                          <a:spcPts val="0"/>
                        </a:spcAft>
                      </a:pPr>
                      <a:r>
                        <a:rPr lang="zh-TW" sz="1400" b="1" kern="0" dirty="0">
                          <a:effectLst/>
                          <a:latin typeface="Calibri"/>
                          <a:ea typeface="標楷體"/>
                          <a:cs typeface="Times New Roman"/>
                        </a:rPr>
                        <a:t>小組</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zh-TW" sz="1400" b="1" kern="0" dirty="0">
                          <a:effectLst/>
                          <a:latin typeface="Calibri"/>
                          <a:ea typeface="標楷體"/>
                          <a:cs typeface="Times New Roman"/>
                        </a:rPr>
                        <a:t>總執行</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zh-TW" sz="1400" b="1" kern="0" dirty="0">
                          <a:effectLst/>
                          <a:latin typeface="Calibri"/>
                          <a:ea typeface="標楷體"/>
                          <a:cs typeface="Times New Roman"/>
                        </a:rPr>
                        <a:t>總管考</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zh-TW" sz="1400" b="1" kern="0" dirty="0">
                          <a:effectLst/>
                          <a:latin typeface="Calibri"/>
                          <a:ea typeface="標楷體"/>
                          <a:cs typeface="Times New Roman"/>
                        </a:rPr>
                        <a:t>計畫</a:t>
                      </a:r>
                      <a:endParaRPr lang="zh-TW" sz="1400" kern="100" dirty="0">
                        <a:effectLst/>
                        <a:latin typeface="Calibri"/>
                        <a:ea typeface="新細明體"/>
                        <a:cs typeface="Times New Roman"/>
                      </a:endParaRPr>
                    </a:p>
                    <a:p>
                      <a:pPr algn="ctr">
                        <a:spcAft>
                          <a:spcPts val="0"/>
                        </a:spcAft>
                      </a:pPr>
                      <a:r>
                        <a:rPr lang="zh-TW" sz="1400" b="1" kern="0" dirty="0">
                          <a:effectLst/>
                          <a:latin typeface="Calibri"/>
                          <a:ea typeface="標楷體"/>
                          <a:cs typeface="Times New Roman"/>
                        </a:rPr>
                        <a:t>管考</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zh-TW" sz="1400" b="1" kern="0">
                          <a:effectLst/>
                          <a:latin typeface="Calibri"/>
                          <a:ea typeface="標楷體"/>
                          <a:cs typeface="Times New Roman"/>
                        </a:rPr>
                        <a:t>計畫編號</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zh-TW" sz="1400" b="1" kern="0" dirty="0" smtClean="0">
                          <a:effectLst/>
                          <a:latin typeface="Calibri"/>
                          <a:ea typeface="標楷體"/>
                          <a:cs typeface="Times New Roman"/>
                        </a:rPr>
                        <a:t>計畫</a:t>
                      </a:r>
                      <a:endParaRPr lang="zh-TW" sz="1400" kern="100" dirty="0" smtClean="0">
                        <a:effectLst/>
                        <a:latin typeface="Calibri"/>
                        <a:ea typeface="新細明體"/>
                        <a:cs typeface="Times New Roman"/>
                      </a:endParaRPr>
                    </a:p>
                    <a:p>
                      <a:pPr algn="ctr">
                        <a:spcAft>
                          <a:spcPts val="0"/>
                        </a:spcAft>
                      </a:pPr>
                      <a:r>
                        <a:rPr lang="zh-TW" sz="1400" b="1" kern="0" dirty="0" smtClean="0">
                          <a:effectLst/>
                          <a:latin typeface="Calibri"/>
                          <a:ea typeface="標楷體"/>
                          <a:cs typeface="Times New Roman"/>
                        </a:rPr>
                        <a:t>項目</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zh-TW" sz="1400" b="1" kern="0">
                          <a:effectLst/>
                          <a:latin typeface="Calibri"/>
                          <a:ea typeface="標楷體"/>
                          <a:cs typeface="Times New Roman"/>
                        </a:rPr>
                        <a:t>執行</a:t>
                      </a:r>
                      <a:endParaRPr lang="zh-TW" sz="1400" kern="100">
                        <a:effectLst/>
                        <a:latin typeface="Calibri"/>
                        <a:ea typeface="新細明體"/>
                        <a:cs typeface="Times New Roman"/>
                      </a:endParaRPr>
                    </a:p>
                    <a:p>
                      <a:pPr algn="ctr">
                        <a:spcAft>
                          <a:spcPts val="0"/>
                        </a:spcAft>
                      </a:pPr>
                      <a:r>
                        <a:rPr lang="zh-TW" sz="1400" b="1" kern="0">
                          <a:effectLst/>
                          <a:latin typeface="Calibri"/>
                          <a:ea typeface="標楷體"/>
                          <a:cs typeface="Times New Roman"/>
                        </a:rPr>
                        <a:t>單位</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xmlns="" val="10000"/>
                  </a:ext>
                </a:extLst>
              </a:tr>
              <a:tr h="344550">
                <a:tc rowSpan="10">
                  <a:txBody>
                    <a:bodyPr/>
                    <a:lstStyle/>
                    <a:p>
                      <a:pPr algn="ctr">
                        <a:spcAft>
                          <a:spcPts val="0"/>
                        </a:spcAft>
                      </a:pPr>
                      <a:r>
                        <a:rPr lang="zh-TW" sz="1400" kern="0" dirty="0">
                          <a:effectLst/>
                          <a:latin typeface="Calibri"/>
                          <a:ea typeface="標楷體"/>
                          <a:cs typeface="Times New Roman"/>
                        </a:rPr>
                        <a:t>校長</a:t>
                      </a:r>
                      <a:endParaRPr lang="zh-TW" sz="1400" kern="100" dirty="0">
                        <a:effectLst/>
                        <a:latin typeface="Calibri"/>
                        <a:ea typeface="新細明體"/>
                        <a:cs typeface="Times New Roman"/>
                      </a:endParaRPr>
                    </a:p>
                  </a:txBody>
                  <a:tcPr marL="35992" marR="35992"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10">
                  <a:txBody>
                    <a:bodyPr/>
                    <a:lstStyle/>
                    <a:p>
                      <a:pPr indent="-1270">
                        <a:spcAft>
                          <a:spcPts val="0"/>
                        </a:spcAft>
                      </a:pPr>
                      <a:r>
                        <a:rPr lang="zh-TW" sz="1400" kern="0">
                          <a:effectLst/>
                          <a:latin typeface="Calibri"/>
                          <a:ea typeface="標楷體"/>
                          <a:cs typeface="Times New Roman"/>
                        </a:rPr>
                        <a:t>校長</a:t>
                      </a:r>
                      <a:endParaRPr lang="zh-TW" sz="1400" kern="100">
                        <a:effectLst/>
                        <a:latin typeface="Calibri"/>
                        <a:ea typeface="新細明體"/>
                        <a:cs typeface="Times New Roman"/>
                      </a:endParaRPr>
                    </a:p>
                    <a:p>
                      <a:pPr indent="-1270">
                        <a:spcAft>
                          <a:spcPts val="0"/>
                        </a:spcAft>
                      </a:pPr>
                      <a:r>
                        <a:rPr lang="zh-TW" sz="1400" kern="0">
                          <a:effectLst/>
                          <a:latin typeface="Calibri"/>
                          <a:ea typeface="標楷體"/>
                          <a:cs typeface="Times New Roman"/>
                        </a:rPr>
                        <a:t>秘書</a:t>
                      </a:r>
                      <a:endParaRPr lang="zh-TW" sz="1400" kern="100">
                        <a:effectLst/>
                        <a:latin typeface="Calibri"/>
                        <a:ea typeface="新細明體"/>
                        <a:cs typeface="Times New Roman"/>
                      </a:endParaRPr>
                    </a:p>
                    <a:p>
                      <a:pPr indent="-1270">
                        <a:spcAft>
                          <a:spcPts val="0"/>
                        </a:spcAft>
                      </a:pPr>
                      <a:r>
                        <a:rPr lang="zh-TW" sz="1400" kern="0">
                          <a:effectLst/>
                          <a:latin typeface="Calibri"/>
                          <a:ea typeface="標楷體"/>
                          <a:cs typeface="Times New Roman"/>
                        </a:rPr>
                        <a:t>教務主任</a:t>
                      </a:r>
                      <a:endParaRPr lang="zh-TW" sz="1400" kern="100">
                        <a:effectLst/>
                        <a:latin typeface="Calibri"/>
                        <a:ea typeface="新細明體"/>
                        <a:cs typeface="Times New Roman"/>
                      </a:endParaRPr>
                    </a:p>
                    <a:p>
                      <a:pPr indent="-1270">
                        <a:spcAft>
                          <a:spcPts val="0"/>
                        </a:spcAft>
                      </a:pPr>
                      <a:r>
                        <a:rPr lang="zh-TW" sz="1400" kern="0">
                          <a:effectLst/>
                          <a:latin typeface="Calibri"/>
                          <a:ea typeface="標楷體"/>
                          <a:cs typeface="Times New Roman"/>
                        </a:rPr>
                        <a:t>學務主任</a:t>
                      </a:r>
                      <a:endParaRPr lang="zh-TW" sz="1400" kern="100">
                        <a:effectLst/>
                        <a:latin typeface="Calibri"/>
                        <a:ea typeface="新細明體"/>
                        <a:cs typeface="Times New Roman"/>
                      </a:endParaRPr>
                    </a:p>
                    <a:p>
                      <a:pPr indent="-1270">
                        <a:spcAft>
                          <a:spcPts val="0"/>
                        </a:spcAft>
                      </a:pPr>
                      <a:r>
                        <a:rPr lang="zh-TW" sz="1400" kern="0">
                          <a:effectLst/>
                          <a:latin typeface="Calibri"/>
                          <a:ea typeface="標楷體"/>
                          <a:cs typeface="Times New Roman"/>
                        </a:rPr>
                        <a:t>主任教官</a:t>
                      </a:r>
                      <a:endParaRPr lang="zh-TW" sz="1400" kern="100">
                        <a:effectLst/>
                        <a:latin typeface="Calibri"/>
                        <a:ea typeface="新細明體"/>
                        <a:cs typeface="Times New Roman"/>
                      </a:endParaRPr>
                    </a:p>
                    <a:p>
                      <a:pPr indent="-1270">
                        <a:spcAft>
                          <a:spcPts val="0"/>
                        </a:spcAft>
                      </a:pPr>
                      <a:r>
                        <a:rPr lang="zh-TW" sz="1400" kern="0">
                          <a:effectLst/>
                          <a:latin typeface="Calibri"/>
                          <a:ea typeface="標楷體"/>
                          <a:cs typeface="Times New Roman"/>
                        </a:rPr>
                        <a:t>總務主任</a:t>
                      </a:r>
                      <a:endParaRPr lang="zh-TW" sz="1400" kern="100">
                        <a:effectLst/>
                        <a:latin typeface="Calibri"/>
                        <a:ea typeface="新細明體"/>
                        <a:cs typeface="Times New Roman"/>
                      </a:endParaRPr>
                    </a:p>
                    <a:p>
                      <a:pPr indent="-1270">
                        <a:spcAft>
                          <a:spcPts val="0"/>
                        </a:spcAft>
                      </a:pPr>
                      <a:r>
                        <a:rPr lang="zh-TW" sz="1400" kern="0">
                          <a:effectLst/>
                          <a:latin typeface="Calibri"/>
                          <a:ea typeface="標楷體"/>
                          <a:cs typeface="Times New Roman"/>
                        </a:rPr>
                        <a:t>實習主任</a:t>
                      </a:r>
                      <a:endParaRPr lang="zh-TW" sz="1400" kern="100">
                        <a:effectLst/>
                        <a:latin typeface="Calibri"/>
                        <a:ea typeface="新細明體"/>
                        <a:cs typeface="Times New Roman"/>
                      </a:endParaRPr>
                    </a:p>
                    <a:p>
                      <a:pPr indent="-1270">
                        <a:spcAft>
                          <a:spcPts val="0"/>
                        </a:spcAft>
                      </a:pPr>
                      <a:r>
                        <a:rPr lang="zh-TW" sz="1400" kern="0">
                          <a:effectLst/>
                          <a:latin typeface="Calibri"/>
                          <a:ea typeface="標楷體"/>
                          <a:cs typeface="Times New Roman"/>
                        </a:rPr>
                        <a:t>圖書館主任</a:t>
                      </a:r>
                      <a:endParaRPr lang="zh-TW" sz="1400" kern="100">
                        <a:effectLst/>
                        <a:latin typeface="Calibri"/>
                        <a:ea typeface="新細明體"/>
                        <a:cs typeface="Times New Roman"/>
                      </a:endParaRPr>
                    </a:p>
                    <a:p>
                      <a:pPr indent="-1270">
                        <a:spcAft>
                          <a:spcPts val="0"/>
                        </a:spcAft>
                      </a:pPr>
                      <a:r>
                        <a:rPr lang="zh-TW" sz="1400" kern="0">
                          <a:effectLst/>
                          <a:latin typeface="Calibri"/>
                          <a:ea typeface="標楷體"/>
                          <a:cs typeface="Times New Roman"/>
                        </a:rPr>
                        <a:t>主任輔導教師</a:t>
                      </a:r>
                      <a:endParaRPr lang="zh-TW" sz="1400" kern="100">
                        <a:effectLst/>
                        <a:latin typeface="Calibri"/>
                        <a:ea typeface="新細明體"/>
                        <a:cs typeface="Times New Roman"/>
                      </a:endParaRPr>
                    </a:p>
                    <a:p>
                      <a:pPr indent="-1270">
                        <a:spcAft>
                          <a:spcPts val="0"/>
                        </a:spcAft>
                      </a:pPr>
                      <a:r>
                        <a:rPr lang="zh-TW" sz="1400" kern="0">
                          <a:effectLst/>
                          <a:latin typeface="Calibri"/>
                          <a:ea typeface="標楷體"/>
                          <a:cs typeface="Times New Roman"/>
                        </a:rPr>
                        <a:t>進校校務主任</a:t>
                      </a:r>
                      <a:endParaRPr lang="zh-TW" sz="1400" kern="100">
                        <a:effectLst/>
                        <a:latin typeface="Calibri"/>
                        <a:ea typeface="新細明體"/>
                        <a:cs typeface="Times New Roman"/>
                      </a:endParaRPr>
                    </a:p>
                    <a:p>
                      <a:pPr indent="-1270">
                        <a:spcAft>
                          <a:spcPts val="0"/>
                        </a:spcAft>
                      </a:pPr>
                      <a:r>
                        <a:rPr lang="zh-TW" sz="1400" kern="0">
                          <a:effectLst/>
                          <a:latin typeface="Calibri"/>
                          <a:ea typeface="標楷體"/>
                          <a:cs typeface="Times New Roman"/>
                        </a:rPr>
                        <a:t>人事主任</a:t>
                      </a:r>
                      <a:endParaRPr lang="zh-TW" sz="1400" kern="100">
                        <a:effectLst/>
                        <a:latin typeface="Calibri"/>
                        <a:ea typeface="新細明體"/>
                        <a:cs typeface="Times New Roman"/>
                      </a:endParaRPr>
                    </a:p>
                    <a:p>
                      <a:pPr indent="-1270">
                        <a:spcAft>
                          <a:spcPts val="0"/>
                        </a:spcAft>
                      </a:pPr>
                      <a:r>
                        <a:rPr lang="zh-TW" sz="1400" kern="0">
                          <a:effectLst/>
                          <a:latin typeface="Calibri"/>
                          <a:ea typeface="標楷體"/>
                          <a:cs typeface="Times New Roman"/>
                        </a:rPr>
                        <a:t>會計主任</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10">
                  <a:txBody>
                    <a:bodyPr/>
                    <a:lstStyle/>
                    <a:p>
                      <a:pPr algn="ctr">
                        <a:spcAft>
                          <a:spcPts val="0"/>
                        </a:spcAft>
                      </a:pPr>
                      <a:r>
                        <a:rPr lang="zh-TW" sz="1400" kern="0" dirty="0">
                          <a:effectLst/>
                          <a:latin typeface="Calibri"/>
                          <a:ea typeface="標楷體"/>
                          <a:cs typeface="Times New Roman"/>
                        </a:rPr>
                        <a:t>教務主任</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10">
                  <a:txBody>
                    <a:bodyPr/>
                    <a:lstStyle/>
                    <a:p>
                      <a:pPr algn="ctr">
                        <a:spcAft>
                          <a:spcPts val="0"/>
                        </a:spcAft>
                      </a:pPr>
                      <a:r>
                        <a:rPr lang="zh-TW" sz="1400" kern="0" dirty="0">
                          <a:effectLst/>
                          <a:latin typeface="Calibri"/>
                          <a:ea typeface="標楷體"/>
                          <a:cs typeface="Times New Roman"/>
                        </a:rPr>
                        <a:t>秘</a:t>
                      </a:r>
                      <a:r>
                        <a:rPr lang="en-US" sz="1400" kern="0" dirty="0">
                          <a:effectLst/>
                          <a:latin typeface="Calibri"/>
                          <a:ea typeface="標楷體"/>
                          <a:cs typeface="Times New Roman"/>
                        </a:rPr>
                        <a:t>  </a:t>
                      </a:r>
                      <a:r>
                        <a:rPr lang="zh-TW" sz="1400" kern="0" dirty="0">
                          <a:effectLst/>
                          <a:latin typeface="Calibri"/>
                          <a:ea typeface="標楷體"/>
                          <a:cs typeface="Times New Roman"/>
                        </a:rPr>
                        <a:t>書</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spcAft>
                          <a:spcPts val="0"/>
                        </a:spcAft>
                      </a:pPr>
                      <a:r>
                        <a:rPr lang="zh-TW" sz="1400" kern="0" dirty="0">
                          <a:effectLst/>
                          <a:latin typeface="Calibri"/>
                          <a:ea typeface="標楷體"/>
                          <a:cs typeface="Times New Roman"/>
                        </a:rPr>
                        <a:t>教務主任</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effectLst/>
                          <a:latin typeface="Calibri"/>
                          <a:ea typeface="標楷體"/>
                          <a:cs typeface="Times New Roman"/>
                        </a:rPr>
                        <a:t>103-1</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推動學生就近入學計畫</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dirty="0">
                          <a:effectLst/>
                          <a:latin typeface="Calibri"/>
                          <a:ea typeface="標楷體"/>
                          <a:cs typeface="Times New Roman"/>
                        </a:rPr>
                        <a:t>教務處</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4455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0">
                          <a:effectLst/>
                          <a:latin typeface="Calibri"/>
                          <a:ea typeface="標楷體"/>
                          <a:cs typeface="Times New Roman"/>
                        </a:rPr>
                        <a:t>總務主任</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effectLst/>
                          <a:latin typeface="Calibri"/>
                          <a:ea typeface="標楷體"/>
                          <a:cs typeface="Times New Roman"/>
                        </a:rPr>
                        <a:t>103-2</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學校行政服務品質、效能提升計畫</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effectLst/>
                          <a:latin typeface="Calibri"/>
                          <a:ea typeface="標楷體"/>
                          <a:cs typeface="Times New Roman"/>
                        </a:rPr>
                        <a:t>總務處</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4455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0">
                          <a:effectLst/>
                          <a:latin typeface="Calibri"/>
                          <a:ea typeface="標楷體"/>
                          <a:cs typeface="Times New Roman"/>
                        </a:rPr>
                        <a:t>總務主任</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effectLst/>
                          <a:latin typeface="Calibri"/>
                          <a:ea typeface="標楷體"/>
                          <a:cs typeface="Times New Roman"/>
                        </a:rPr>
                        <a:t>103-3</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a:effectLst/>
                          <a:latin typeface="Calibri"/>
                          <a:ea typeface="標楷體"/>
                          <a:cs typeface="Times New Roman"/>
                        </a:rPr>
                        <a:t>校園藝術環境塑造計畫</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effectLst/>
                          <a:latin typeface="Calibri"/>
                          <a:ea typeface="標楷體"/>
                          <a:cs typeface="Times New Roman"/>
                        </a:rPr>
                        <a:t>總務處</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4455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0">
                          <a:effectLst/>
                          <a:latin typeface="Calibri"/>
                          <a:ea typeface="標楷體"/>
                          <a:cs typeface="Times New Roman"/>
                        </a:rPr>
                        <a:t>圖書館主任</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effectLst/>
                          <a:latin typeface="Calibri"/>
                          <a:ea typeface="標楷體"/>
                          <a:cs typeface="Times New Roman"/>
                        </a:rPr>
                        <a:t>103-4</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深耕閱讀，提升人文素養</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effectLst/>
                          <a:latin typeface="Calibri"/>
                          <a:ea typeface="標楷體"/>
                          <a:cs typeface="Times New Roman"/>
                        </a:rPr>
                        <a:t>圖書館</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4455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0">
                          <a:effectLst/>
                          <a:latin typeface="Calibri"/>
                          <a:ea typeface="標楷體"/>
                          <a:cs typeface="Times New Roman"/>
                        </a:rPr>
                        <a:t>實習主任</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effectLst/>
                          <a:latin typeface="Calibri"/>
                          <a:ea typeface="標楷體"/>
                          <a:cs typeface="Times New Roman"/>
                        </a:rPr>
                        <a:t>103-5</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提昇學生創造力及務實致用能力計畫</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effectLst/>
                          <a:latin typeface="Calibri"/>
                          <a:ea typeface="標楷體"/>
                          <a:cs typeface="Times New Roman"/>
                        </a:rPr>
                        <a:t>實習處</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1896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0">
                          <a:effectLst/>
                          <a:latin typeface="Calibri"/>
                          <a:ea typeface="標楷體"/>
                          <a:cs typeface="Times New Roman"/>
                        </a:rPr>
                        <a:t>實習主任</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effectLst/>
                          <a:latin typeface="Calibri"/>
                          <a:ea typeface="標楷體"/>
                          <a:cs typeface="Times New Roman"/>
                        </a:rPr>
                        <a:t>103-6</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提升學生及社區產業電腦輔助造型與模具設計實務計畫</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effectLst/>
                          <a:latin typeface="Calibri"/>
                          <a:ea typeface="標楷體"/>
                          <a:cs typeface="Times New Roman"/>
                        </a:rPr>
                        <a:t>實習處</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4455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0">
                          <a:effectLst/>
                          <a:latin typeface="Calibri"/>
                          <a:ea typeface="標楷體"/>
                          <a:cs typeface="Times New Roman"/>
                        </a:rPr>
                        <a:t>教務主任</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effectLst/>
                          <a:latin typeface="Calibri"/>
                          <a:ea typeface="標楷體"/>
                          <a:cs typeface="Times New Roman"/>
                        </a:rPr>
                        <a:t>103-7</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提升學生語文能力計畫</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effectLst/>
                          <a:latin typeface="Calibri"/>
                          <a:ea typeface="標楷體"/>
                          <a:cs typeface="Times New Roman"/>
                        </a:rPr>
                        <a:t>教務處</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4455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0">
                          <a:effectLst/>
                          <a:latin typeface="Calibri"/>
                          <a:ea typeface="標楷體"/>
                          <a:cs typeface="Times New Roman"/>
                        </a:rPr>
                        <a:t>教務主任</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effectLst/>
                          <a:latin typeface="Calibri"/>
                          <a:ea typeface="標楷體"/>
                          <a:cs typeface="Times New Roman"/>
                        </a:rPr>
                        <a:t>103-8</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提升學生科學創新能力計畫</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effectLst/>
                          <a:latin typeface="Calibri"/>
                          <a:ea typeface="標楷體"/>
                          <a:cs typeface="Times New Roman"/>
                        </a:rPr>
                        <a:t>教務處</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4455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0">
                          <a:effectLst/>
                          <a:latin typeface="Calibri"/>
                          <a:ea typeface="標楷體"/>
                          <a:cs typeface="Times New Roman"/>
                        </a:rPr>
                        <a:t>教務主任</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effectLst/>
                          <a:latin typeface="Calibri"/>
                          <a:ea typeface="標楷體"/>
                          <a:cs typeface="Times New Roman"/>
                        </a:rPr>
                        <a:t>103-9</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400" kern="100" dirty="0">
                          <a:effectLst/>
                          <a:latin typeface="Calibri"/>
                          <a:ea typeface="標楷體"/>
                          <a:cs typeface="Times New Roman"/>
                        </a:rPr>
                        <a:t>提升教師專業發展計畫</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effectLst/>
                          <a:latin typeface="Calibri"/>
                          <a:ea typeface="標楷體"/>
                          <a:cs typeface="Times New Roman"/>
                        </a:rPr>
                        <a:t>教務處</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1896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0" dirty="0">
                          <a:effectLst/>
                          <a:latin typeface="Calibri"/>
                          <a:ea typeface="標楷體"/>
                          <a:cs typeface="Times New Roman"/>
                        </a:rPr>
                        <a:t>學務主任</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effectLst/>
                          <a:latin typeface="Calibri"/>
                          <a:ea typeface="標楷體"/>
                          <a:cs typeface="Times New Roman"/>
                        </a:rPr>
                        <a:t>103-10</a:t>
                      </a:r>
                      <a:endParaRPr lang="zh-TW" sz="1400" kern="10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dirty="0">
                          <a:effectLst/>
                          <a:latin typeface="Calibri"/>
                          <a:ea typeface="標楷體"/>
                          <a:cs typeface="Times New Roman"/>
                        </a:rPr>
                        <a:t>精進生涯輔導秀出活力高工，引導學校特色發展計劃</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effectLst/>
                          <a:latin typeface="Calibri"/>
                          <a:ea typeface="標楷體"/>
                          <a:cs typeface="Times New Roman"/>
                        </a:rPr>
                        <a:t>學務處</a:t>
                      </a:r>
                      <a:endParaRPr lang="zh-TW" sz="1400" kern="100" dirty="0">
                        <a:effectLst/>
                        <a:latin typeface="Calibri"/>
                        <a:ea typeface="新細明體"/>
                        <a:cs typeface="Times New Roman"/>
                      </a:endParaRPr>
                    </a:p>
                  </a:txBody>
                  <a:tcPr marL="35992" marR="35992"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grpSp>
        <p:nvGrpSpPr>
          <p:cNvPr id="12" name="群組 11"/>
          <p:cNvGrpSpPr/>
          <p:nvPr/>
        </p:nvGrpSpPr>
        <p:grpSpPr>
          <a:xfrm>
            <a:off x="0" y="5980410"/>
            <a:ext cx="4017337" cy="831850"/>
            <a:chOff x="0" y="5980410"/>
            <a:chExt cx="4017337" cy="831850"/>
          </a:xfrm>
        </p:grpSpPr>
        <p:pic>
          <p:nvPicPr>
            <p:cNvPr id="13" name="圖片 12" descr="校徽.jpg"/>
            <p:cNvPicPr>
              <a:picLocks noChangeAspect="1"/>
            </p:cNvPicPr>
            <p:nvPr/>
          </p:nvPicPr>
          <p:blipFill>
            <a:blip r:embed="rId3">
              <a:extLst>
                <a:ext uri="{BEBA8EAE-BF5A-486C-A8C5-ECC9F3942E4B}">
                  <a14:imgProps xmlns:a14="http://schemas.microsoft.com/office/drawing/2010/main">
                    <a14:imgLayer r:embed="rId4">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
        <p:nvSpPr>
          <p:cNvPr id="15" name="標題 1"/>
          <p:cNvSpPr txBox="1">
            <a:spLocks/>
          </p:cNvSpPr>
          <p:nvPr/>
        </p:nvSpPr>
        <p:spPr>
          <a:xfrm>
            <a:off x="0" y="-4804"/>
            <a:ext cx="12192000"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5400" dirty="0" smtClean="0">
                <a:solidFill>
                  <a:schemeClr val="tx1"/>
                </a:solidFill>
                <a:ea typeface="標楷體" pitchFamily="65" charset="-120"/>
                <a:cs typeface="文鼎粗行楷" pitchFamily="49" charset="-120"/>
              </a:rPr>
              <a:t>學校</a:t>
            </a:r>
            <a:r>
              <a:rPr lang="zh-TW" altLang="en-US" sz="5400" dirty="0">
                <a:solidFill>
                  <a:schemeClr val="tx1"/>
                </a:solidFill>
                <a:ea typeface="標楷體" pitchFamily="65" charset="-120"/>
                <a:cs typeface="文鼎粗行楷" pitchFamily="49" charset="-120"/>
              </a:rPr>
              <a:t>自主管理</a:t>
            </a:r>
          </a:p>
        </p:txBody>
      </p:sp>
    </p:spTree>
    <p:extLst>
      <p:ext uri="{BB962C8B-B14F-4D97-AF65-F5344CB8AC3E}">
        <p14:creationId xmlns:p14="http://schemas.microsoft.com/office/powerpoint/2010/main" val="3965934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子計畫概況及成果</a:t>
            </a:r>
            <a:endParaRPr lang="zh-TW" altLang="en-US" sz="5400"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1448972" y="1631852"/>
            <a:ext cx="9819250" cy="374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rPr>
              <a:t>103-1  </a:t>
            </a: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推動學生就近入學</a:t>
            </a:r>
            <a:endPar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ctr"/>
            <a:endParaRPr lang="en-US" altLang="zh-TW" sz="44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承辦單位：教務處</a:t>
            </a:r>
            <a:endPar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752978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0" y="-6279"/>
            <a:ext cx="12191999" cy="923330"/>
          </a:xfrm>
          <a:prstGeom prst="rect">
            <a:avLst/>
          </a:prstGeom>
          <a:noFill/>
        </p:spPr>
        <p:txBody>
          <a:bodyPr wrap="square" rtlCol="0">
            <a:spAutoFit/>
          </a:bodyPr>
          <a:lstStyle/>
          <a:p>
            <a:pPr algn="ctr"/>
            <a:r>
              <a:rPr lang="en-US" altLang="zh-TW" sz="5400" dirty="0" smtClean="0">
                <a:latin typeface="微軟正黑體" panose="020B0604030504040204" pitchFamily="34" charset="-120"/>
                <a:ea typeface="微軟正黑體" panose="020B0604030504040204" pitchFamily="34" charset="-120"/>
              </a:rPr>
              <a:t>103-1  </a:t>
            </a:r>
            <a:r>
              <a:rPr lang="zh-TW" altLang="en-US" sz="5400" dirty="0" smtClean="0">
                <a:latin typeface="微軟正黑體" panose="020B0604030504040204" pitchFamily="34" charset="-120"/>
                <a:ea typeface="微軟正黑體" panose="020B0604030504040204" pitchFamily="34" charset="-120"/>
              </a:rPr>
              <a:t>推動學生就近入學</a:t>
            </a:r>
          </a:p>
        </p:txBody>
      </p:sp>
      <p:sp>
        <p:nvSpPr>
          <p:cNvPr id="9" name="文字方塊 8"/>
          <p:cNvSpPr txBox="1"/>
          <p:nvPr/>
        </p:nvSpPr>
        <p:spPr>
          <a:xfrm>
            <a:off x="820614" y="1169087"/>
            <a:ext cx="10550769" cy="4031873"/>
          </a:xfrm>
          <a:prstGeom prst="rect">
            <a:avLst/>
          </a:prstGeom>
          <a:noFill/>
        </p:spPr>
        <p:txBody>
          <a:bodyPr wrap="square" rtlCol="0">
            <a:spAutoFit/>
          </a:bodyPr>
          <a:lstStyle/>
          <a:p>
            <a:pPr algn="ctr"/>
            <a:r>
              <a:rPr lang="zh-TW" altLang="en-US" sz="4800" dirty="0" smtClean="0">
                <a:latin typeface="微軟正黑體" panose="020B0604030504040204" pitchFamily="34" charset="-120"/>
                <a:ea typeface="微軟正黑體" panose="020B0604030504040204" pitchFamily="34" charset="-120"/>
              </a:rPr>
              <a:t>辦理項目</a:t>
            </a:r>
            <a:endParaRPr lang="en-US" altLang="zh-TW" sz="4800" dirty="0" smtClean="0">
              <a:latin typeface="微軟正黑體" panose="020B0604030504040204" pitchFamily="34" charset="-120"/>
              <a:ea typeface="微軟正黑體" panose="020B0604030504040204" pitchFamily="34" charset="-120"/>
            </a:endParaRPr>
          </a:p>
          <a:p>
            <a:pPr algn="ctr"/>
            <a:endParaRPr lang="en-US" altLang="zh-TW" sz="2000" dirty="0" smtClean="0">
              <a:latin typeface="微軟正黑體" panose="020B0604030504040204" pitchFamily="34" charset="-120"/>
              <a:ea typeface="微軟正黑體" panose="020B0604030504040204" pitchFamily="34" charset="-120"/>
            </a:endParaRPr>
          </a:p>
          <a:p>
            <a:r>
              <a:rPr lang="en-US" altLang="zh-TW" sz="3200" dirty="0" smtClean="0">
                <a:latin typeface="微軟正黑體" panose="020B0604030504040204" pitchFamily="34" charset="-120"/>
                <a:ea typeface="微軟正黑體" panose="020B0604030504040204" pitchFamily="34" charset="-120"/>
              </a:rPr>
              <a:t>1.</a:t>
            </a:r>
            <a:r>
              <a:rPr lang="zh-TW" altLang="en-US" sz="3200" dirty="0" smtClean="0">
                <a:latin typeface="微軟正黑體" panose="020B0604030504040204" pitchFamily="34" charset="-120"/>
                <a:ea typeface="微軟正黑體" panose="020B0604030504040204" pitchFamily="34" charset="-120"/>
              </a:rPr>
              <a:t>辦理職涯探索活動，讓社區國中端師生瞭解技職體系。</a:t>
            </a:r>
            <a:endParaRPr lang="en-US" altLang="zh-TW" sz="3200" dirty="0" smtClean="0">
              <a:latin typeface="微軟正黑體" panose="020B0604030504040204" pitchFamily="34" charset="-120"/>
              <a:ea typeface="微軟正黑體" panose="020B0604030504040204" pitchFamily="34" charset="-120"/>
            </a:endParaRPr>
          </a:p>
          <a:p>
            <a:endParaRPr lang="zh-TW" altLang="en-US" sz="2000" dirty="0" smtClean="0">
              <a:latin typeface="微軟正黑體" panose="020B0604030504040204" pitchFamily="34" charset="-120"/>
              <a:ea typeface="微軟正黑體" panose="020B0604030504040204" pitchFamily="34" charset="-120"/>
            </a:endParaRPr>
          </a:p>
          <a:p>
            <a:r>
              <a:rPr lang="en-US" altLang="zh-TW" sz="3200" dirty="0" smtClean="0">
                <a:latin typeface="微軟正黑體" panose="020B0604030504040204" pitchFamily="34" charset="-120"/>
                <a:ea typeface="微軟正黑體" panose="020B0604030504040204" pitchFamily="34" charset="-120"/>
              </a:rPr>
              <a:t>2.</a:t>
            </a:r>
            <a:r>
              <a:rPr lang="zh-TW" altLang="en-US" sz="3200" dirty="0" smtClean="0">
                <a:latin typeface="微軟正黑體" panose="020B0604030504040204" pitchFamily="34" charset="-120"/>
                <a:ea typeface="微軟正黑體" panose="020B0604030504040204" pitchFamily="34" charset="-120"/>
              </a:rPr>
              <a:t>辦理國中端升學進路宣導活動，鼓勵社區學生就近入學。</a:t>
            </a:r>
            <a:endParaRPr lang="en-US" altLang="zh-TW" sz="3200" dirty="0" smtClean="0">
              <a:latin typeface="微軟正黑體" panose="020B0604030504040204" pitchFamily="34" charset="-120"/>
              <a:ea typeface="微軟正黑體" panose="020B0604030504040204" pitchFamily="34" charset="-120"/>
            </a:endParaRPr>
          </a:p>
          <a:p>
            <a:endParaRPr lang="zh-TW" altLang="en-US" sz="2000" dirty="0" smtClean="0">
              <a:latin typeface="微軟正黑體" panose="020B0604030504040204" pitchFamily="34" charset="-120"/>
              <a:ea typeface="微軟正黑體" panose="020B0604030504040204" pitchFamily="34" charset="-120"/>
            </a:endParaRPr>
          </a:p>
          <a:p>
            <a:r>
              <a:rPr lang="en-US" altLang="zh-TW" sz="3200" dirty="0" smtClean="0">
                <a:latin typeface="微軟正黑體" panose="020B0604030504040204" pitchFamily="34" charset="-120"/>
                <a:ea typeface="微軟正黑體" panose="020B0604030504040204" pitchFamily="34" charset="-120"/>
              </a:rPr>
              <a:t>3.</a:t>
            </a:r>
            <a:r>
              <a:rPr lang="zh-TW" altLang="en-US" sz="3200" dirty="0" smtClean="0">
                <a:latin typeface="微軟正黑體" panose="020B0604030504040204" pitchFamily="34" charset="-120"/>
                <a:ea typeface="微軟正黑體" panose="020B0604030504040204" pitchFamily="34" charset="-120"/>
              </a:rPr>
              <a:t>提升學生程度，獎勵社區優秀水學生就近入學。</a:t>
            </a:r>
            <a:endParaRPr lang="en-US" altLang="zh-TW" sz="3200" dirty="0" smtClean="0">
              <a:latin typeface="微軟正黑體" panose="020B0604030504040204" pitchFamily="34" charset="-120"/>
              <a:ea typeface="微軟正黑體" panose="020B0604030504040204" pitchFamily="34" charset="-120"/>
            </a:endParaRPr>
          </a:p>
          <a:p>
            <a:endParaRPr lang="zh-TW" altLang="en-US" sz="2000" dirty="0" smtClean="0">
              <a:latin typeface="微軟正黑體" panose="020B0604030504040204" pitchFamily="34" charset="-120"/>
              <a:ea typeface="微軟正黑體" panose="020B0604030504040204" pitchFamily="34" charset="-120"/>
            </a:endParaRPr>
          </a:p>
          <a:p>
            <a:r>
              <a:rPr lang="en-US" altLang="zh-TW" sz="3200" dirty="0" smtClean="0">
                <a:latin typeface="微軟正黑體" panose="020B0604030504040204" pitchFamily="34" charset="-120"/>
                <a:ea typeface="微軟正黑體" panose="020B0604030504040204" pitchFamily="34" charset="-120"/>
              </a:rPr>
              <a:t>4.</a:t>
            </a:r>
            <a:r>
              <a:rPr lang="zh-TW" altLang="en-US" sz="3200" dirty="0" smtClean="0">
                <a:latin typeface="微軟正黑體" panose="020B0604030504040204" pitchFamily="34" charset="-120"/>
                <a:ea typeface="微軟正黑體" panose="020B0604030504040204" pitchFamily="34" charset="-120"/>
              </a:rPr>
              <a:t>辦理學習弱勢學生加強課業輔導，提升學生學習成效。</a:t>
            </a: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669769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0" y="-6279"/>
            <a:ext cx="12191999" cy="923330"/>
          </a:xfrm>
          <a:prstGeom prst="rect">
            <a:avLst/>
          </a:prstGeom>
          <a:noFill/>
        </p:spPr>
        <p:txBody>
          <a:bodyPr wrap="square" rtlCol="0">
            <a:spAutoFit/>
          </a:bodyPr>
          <a:lstStyle/>
          <a:p>
            <a:pPr algn="ctr"/>
            <a:r>
              <a:rPr lang="en-US" altLang="zh-TW" sz="5400" dirty="0" smtClean="0">
                <a:latin typeface="微軟正黑體" panose="020B0604030504040204" pitchFamily="34" charset="-120"/>
                <a:ea typeface="微軟正黑體" panose="020B0604030504040204" pitchFamily="34" charset="-120"/>
              </a:rPr>
              <a:t>103-1  </a:t>
            </a:r>
            <a:r>
              <a:rPr lang="zh-TW" altLang="en-US" sz="5400" dirty="0" smtClean="0">
                <a:latin typeface="微軟正黑體" panose="020B0604030504040204" pitchFamily="34" charset="-120"/>
                <a:ea typeface="微軟正黑體" panose="020B0604030504040204" pitchFamily="34" charset="-120"/>
              </a:rPr>
              <a:t>推動學生就近入學</a:t>
            </a:r>
          </a:p>
        </p:txBody>
      </p:sp>
      <p:sp>
        <p:nvSpPr>
          <p:cNvPr id="9" name="文字方塊 8"/>
          <p:cNvSpPr txBox="1"/>
          <p:nvPr/>
        </p:nvSpPr>
        <p:spPr>
          <a:xfrm>
            <a:off x="820614" y="1169087"/>
            <a:ext cx="10550769" cy="4524315"/>
          </a:xfrm>
          <a:prstGeom prst="rect">
            <a:avLst/>
          </a:prstGeom>
          <a:noFill/>
        </p:spPr>
        <p:txBody>
          <a:bodyPr wrap="square" rtlCol="0">
            <a:spAutoFit/>
          </a:bodyPr>
          <a:lstStyle/>
          <a:p>
            <a:pPr algn="ctr">
              <a:lnSpc>
                <a:spcPct val="120000"/>
              </a:lnSpc>
            </a:pPr>
            <a:r>
              <a:rPr lang="zh-TW" altLang="en-US" sz="4800" dirty="0" smtClean="0">
                <a:latin typeface="微軟正黑體" panose="020B0604030504040204" pitchFamily="34" charset="-120"/>
                <a:ea typeface="微軟正黑體" panose="020B0604030504040204" pitchFamily="34" charset="-120"/>
              </a:rPr>
              <a:t>預期效益</a:t>
            </a:r>
            <a:endParaRPr lang="en-US" altLang="zh-TW" sz="2000" dirty="0" smtClean="0">
              <a:latin typeface="微軟正黑體" panose="020B0604030504040204" pitchFamily="34" charset="-120"/>
              <a:ea typeface="微軟正黑體" panose="020B0604030504040204" pitchFamily="34" charset="-120"/>
            </a:endParaRPr>
          </a:p>
          <a:p>
            <a:pPr>
              <a:lnSpc>
                <a:spcPct val="120000"/>
              </a:lnSpc>
            </a:pPr>
            <a:r>
              <a:rPr lang="en-US" altLang="zh-TW" sz="3200" dirty="0" smtClean="0">
                <a:latin typeface="微軟正黑體" panose="020B0604030504040204" pitchFamily="34" charset="-120"/>
                <a:ea typeface="微軟正黑體" panose="020B0604030504040204" pitchFamily="34" charset="-120"/>
              </a:rPr>
              <a:t>1.</a:t>
            </a:r>
            <a:r>
              <a:rPr lang="zh-TW" altLang="en-US" sz="3200" dirty="0" smtClean="0">
                <a:latin typeface="微軟正黑體" panose="020B0604030504040204" pitchFamily="34" charset="-120"/>
                <a:ea typeface="微軟正黑體" panose="020B0604030504040204" pitchFamily="34" charset="-120"/>
              </a:rPr>
              <a:t>透過活動強化社區國中端師生對本校職業類科認識，藉</a:t>
            </a:r>
            <a:endParaRPr lang="en-US" altLang="zh-TW" sz="3200" dirty="0" smtClean="0">
              <a:latin typeface="微軟正黑體" panose="020B0604030504040204" pitchFamily="34" charset="-120"/>
              <a:ea typeface="微軟正黑體" panose="020B0604030504040204" pitchFamily="34" charset="-120"/>
            </a:endParaRPr>
          </a:p>
          <a:p>
            <a:pPr>
              <a:lnSpc>
                <a:spcPct val="120000"/>
              </a:lnSpc>
            </a:pPr>
            <a:r>
              <a:rPr lang="en-US" altLang="zh-TW" sz="3200" dirty="0">
                <a:latin typeface="微軟正黑體" panose="020B0604030504040204" pitchFamily="34" charset="-120"/>
                <a:ea typeface="微軟正黑體" panose="020B0604030504040204" pitchFamily="34" charset="-120"/>
              </a:rPr>
              <a:t> </a:t>
            </a:r>
            <a:r>
              <a:rPr lang="en-US" altLang="zh-TW" sz="3200" dirty="0" smtClean="0">
                <a:latin typeface="微軟正黑體" panose="020B0604030504040204" pitchFamily="34" charset="-120"/>
                <a:ea typeface="微軟正黑體" panose="020B0604030504040204" pitchFamily="34" charset="-120"/>
              </a:rPr>
              <a:t>  </a:t>
            </a:r>
            <a:r>
              <a:rPr lang="zh-TW" altLang="en-US" sz="3200" dirty="0" smtClean="0">
                <a:latin typeface="微軟正黑體" panose="020B0604030504040204" pitchFamily="34" charset="-120"/>
                <a:ea typeface="微軟正黑體" panose="020B0604030504040204" pitchFamily="34" charset="-120"/>
              </a:rPr>
              <a:t>由實際操作及知識傳遞，提升對技職類科的興趣，進而</a:t>
            </a:r>
            <a:endParaRPr lang="en-US" altLang="zh-TW" sz="3200" dirty="0" smtClean="0">
              <a:latin typeface="微軟正黑體" panose="020B0604030504040204" pitchFamily="34" charset="-120"/>
              <a:ea typeface="微軟正黑體" panose="020B0604030504040204" pitchFamily="34" charset="-120"/>
            </a:endParaRPr>
          </a:p>
          <a:p>
            <a:pPr>
              <a:lnSpc>
                <a:spcPct val="120000"/>
              </a:lnSpc>
            </a:pPr>
            <a:r>
              <a:rPr lang="en-US" altLang="zh-TW" sz="3200" dirty="0">
                <a:latin typeface="微軟正黑體" panose="020B0604030504040204" pitchFamily="34" charset="-120"/>
                <a:ea typeface="微軟正黑體" panose="020B0604030504040204" pitchFamily="34" charset="-120"/>
              </a:rPr>
              <a:t> </a:t>
            </a:r>
            <a:r>
              <a:rPr lang="en-US" altLang="zh-TW" sz="3200" dirty="0" smtClean="0">
                <a:latin typeface="微軟正黑體" panose="020B0604030504040204" pitchFamily="34" charset="-120"/>
                <a:ea typeface="微軟正黑體" panose="020B0604030504040204" pitchFamily="34" charset="-120"/>
              </a:rPr>
              <a:t>  </a:t>
            </a:r>
            <a:r>
              <a:rPr lang="zh-TW" altLang="en-US" sz="3200" dirty="0" smtClean="0">
                <a:latin typeface="微軟正黑體" panose="020B0604030504040204" pitchFamily="34" charset="-120"/>
                <a:ea typeface="微軟正黑體" panose="020B0604030504040204" pitchFamily="34" charset="-120"/>
              </a:rPr>
              <a:t>達到適性輔導與發展之教育目標。</a:t>
            </a:r>
          </a:p>
          <a:p>
            <a:pPr>
              <a:lnSpc>
                <a:spcPct val="120000"/>
              </a:lnSpc>
            </a:pPr>
            <a:r>
              <a:rPr lang="en-US" altLang="zh-TW" sz="3200" dirty="0" smtClean="0">
                <a:latin typeface="微軟正黑體" panose="020B0604030504040204" pitchFamily="34" charset="-120"/>
                <a:ea typeface="微軟正黑體" panose="020B0604030504040204" pitchFamily="34" charset="-120"/>
              </a:rPr>
              <a:t>2.</a:t>
            </a:r>
            <a:r>
              <a:rPr lang="zh-TW" altLang="en-US" sz="3200" dirty="0" smtClean="0">
                <a:latin typeface="微軟正黑體" panose="020B0604030504040204" pitchFamily="34" charset="-120"/>
                <a:ea typeface="微軟正黑體" panose="020B0604030504040204" pitchFamily="34" charset="-120"/>
              </a:rPr>
              <a:t>逐年提升社區學生就近入學率，讓優秀學生留鄉就讀。</a:t>
            </a:r>
          </a:p>
          <a:p>
            <a:pPr>
              <a:lnSpc>
                <a:spcPct val="120000"/>
              </a:lnSpc>
            </a:pPr>
            <a:r>
              <a:rPr lang="en-US" altLang="zh-TW" sz="3200" dirty="0" smtClean="0">
                <a:latin typeface="微軟正黑體" panose="020B0604030504040204" pitchFamily="34" charset="-120"/>
                <a:ea typeface="微軟正黑體" panose="020B0604030504040204" pitchFamily="34" charset="-120"/>
              </a:rPr>
              <a:t>3.</a:t>
            </a:r>
            <a:r>
              <a:rPr lang="zh-TW" altLang="en-US" sz="3200" dirty="0" smtClean="0">
                <a:latin typeface="微軟正黑體" panose="020B0604030504040204" pitchFamily="34" charset="-120"/>
                <a:ea typeface="微軟正黑體" panose="020B0604030504040204" pitchFamily="34" charset="-120"/>
              </a:rPr>
              <a:t>獎勵優秀社區學生入學及在校成績優秀學生。</a:t>
            </a:r>
          </a:p>
          <a:p>
            <a:pPr>
              <a:lnSpc>
                <a:spcPct val="120000"/>
              </a:lnSpc>
            </a:pPr>
            <a:r>
              <a:rPr lang="en-US" altLang="zh-TW" sz="3200" dirty="0" smtClean="0">
                <a:latin typeface="微軟正黑體" panose="020B0604030504040204" pitchFamily="34" charset="-120"/>
                <a:ea typeface="微軟正黑體" panose="020B0604030504040204" pitchFamily="34" charset="-120"/>
              </a:rPr>
              <a:t>4.</a:t>
            </a:r>
            <a:r>
              <a:rPr lang="zh-TW" altLang="en-US" sz="3200" dirty="0" smtClean="0">
                <a:latin typeface="微軟正黑體" panose="020B0604030504040204" pitchFamily="34" charset="-120"/>
                <a:ea typeface="微軟正黑體" panose="020B0604030504040204" pitchFamily="34" charset="-120"/>
              </a:rPr>
              <a:t>扶助學業低成就學生，提升學生學習成效及競爭力。</a:t>
            </a: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643045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8719" y="5999"/>
            <a:ext cx="10515600" cy="1325563"/>
          </a:xfrm>
        </p:spPr>
        <p:txBody>
          <a:bodyPr/>
          <a:lstStyle/>
          <a:p>
            <a:r>
              <a:rPr lang="zh-TW" altLang="en-US" sz="6600" dirty="0">
                <a:latin typeface="微軟正黑體" panose="020B0604030504040204" pitchFamily="34" charset="-120"/>
                <a:ea typeface="微軟正黑體" panose="020B0604030504040204" pitchFamily="34" charset="-120"/>
              </a:rPr>
              <a:t>成</a:t>
            </a:r>
            <a:r>
              <a:rPr lang="zh-TW" altLang="en-US" dirty="0">
                <a:latin typeface="微軟正黑體" panose="020B0604030504040204" pitchFamily="34" charset="-120"/>
                <a:ea typeface="微軟正黑體" panose="020B0604030504040204" pitchFamily="34" charset="-120"/>
              </a:rPr>
              <a:t>績優良獎勵      </a:t>
            </a:r>
            <a:r>
              <a:rPr lang="zh-TW" altLang="en-US" sz="6600" dirty="0">
                <a:latin typeface="微軟正黑體" panose="020B0604030504040204" pitchFamily="34" charset="-120"/>
                <a:ea typeface="微軟正黑體" panose="020B0604030504040204" pitchFamily="34" charset="-120"/>
              </a:rPr>
              <a:t>課</a:t>
            </a:r>
            <a:r>
              <a:rPr lang="zh-TW" altLang="en-US" dirty="0">
                <a:latin typeface="微軟正黑體" panose="020B0604030504040204" pitchFamily="34" charset="-120"/>
                <a:ea typeface="微軟正黑體" panose="020B0604030504040204" pitchFamily="34" charset="-120"/>
              </a:rPr>
              <a:t>業扶助輔導</a:t>
            </a:r>
          </a:p>
        </p:txBody>
      </p:sp>
      <p:grpSp>
        <p:nvGrpSpPr>
          <p:cNvPr id="15" name="Group 4"/>
          <p:cNvGrpSpPr>
            <a:grpSpLocks/>
          </p:cNvGrpSpPr>
          <p:nvPr/>
        </p:nvGrpSpPr>
        <p:grpSpPr bwMode="auto">
          <a:xfrm>
            <a:off x="269070" y="1612587"/>
            <a:ext cx="8481034" cy="1655514"/>
            <a:chOff x="521" y="845"/>
            <a:chExt cx="4718" cy="1327"/>
          </a:xfrm>
        </p:grpSpPr>
        <p:sp>
          <p:nvSpPr>
            <p:cNvPr id="19" name="AutoShape 5"/>
            <p:cNvSpPr>
              <a:spLocks noChangeArrowheads="1"/>
            </p:cNvSpPr>
            <p:nvPr/>
          </p:nvSpPr>
          <p:spPr bwMode="auto">
            <a:xfrm>
              <a:off x="521" y="1008"/>
              <a:ext cx="4718" cy="1164"/>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1.</a:t>
              </a:r>
              <a:r>
                <a:rPr lang="zh-TW" altLang="en-US" sz="2000" dirty="0">
                  <a:solidFill>
                    <a:srgbClr val="002060"/>
                  </a:solidFill>
                  <a:latin typeface="微軟正黑體" panose="020B0604030504040204" pitchFamily="34" charset="-120"/>
                  <a:ea typeface="微軟正黑體" panose="020B0604030504040204" pitchFamily="34" charset="-120"/>
                </a:rPr>
                <a:t>獎勵免試入學新生，鼓勵社區內具潛力之學生就近入學。</a:t>
              </a:r>
            </a:p>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2.</a:t>
              </a:r>
              <a:r>
                <a:rPr lang="zh-TW" altLang="en-US" sz="2000" dirty="0">
                  <a:solidFill>
                    <a:srgbClr val="002060"/>
                  </a:solidFill>
                  <a:latin typeface="微軟正黑體" panose="020B0604030504040204" pitchFamily="34" charset="-120"/>
                  <a:ea typeface="微軟正黑體" panose="020B0604030504040204" pitchFamily="34" charset="-120"/>
                </a:rPr>
                <a:t>獎勵期中考成績優良學生，辦理共同科目學習扶助計畫，提供課業</a:t>
              </a:r>
              <a:r>
                <a:rPr lang="zh-TW" altLang="en-US" sz="2000" dirty="0" smtClean="0">
                  <a:solidFill>
                    <a:srgbClr val="002060"/>
                  </a:solidFill>
                  <a:latin typeface="微軟正黑體" panose="020B0604030504040204" pitchFamily="34" charset="-120"/>
                  <a:ea typeface="微軟正黑體" panose="020B0604030504040204" pitchFamily="34" charset="-120"/>
                </a:rPr>
                <a:t>輔導</a:t>
              </a:r>
              <a:endParaRPr lang="en-US" altLang="zh-TW" sz="2000" dirty="0" smtClean="0">
                <a:solidFill>
                  <a:srgbClr val="002060"/>
                </a:solidFill>
                <a:latin typeface="微軟正黑體" panose="020B0604030504040204" pitchFamily="34" charset="-120"/>
                <a:ea typeface="微軟正黑體" panose="020B0604030504040204" pitchFamily="34" charset="-120"/>
              </a:endParaRPr>
            </a:p>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 </a:t>
              </a:r>
              <a:r>
                <a:rPr lang="en-US" altLang="zh-TW" sz="2000" dirty="0" smtClean="0">
                  <a:solidFill>
                    <a:srgbClr val="002060"/>
                  </a:solidFill>
                  <a:latin typeface="微軟正黑體" panose="020B0604030504040204" pitchFamily="34" charset="-120"/>
                  <a:ea typeface="微軟正黑體" panose="020B0604030504040204" pitchFamily="34" charset="-120"/>
                </a:rPr>
                <a:t>  </a:t>
              </a:r>
              <a:r>
                <a:rPr lang="zh-TW" altLang="en-US" sz="2000" dirty="0" smtClean="0">
                  <a:solidFill>
                    <a:srgbClr val="002060"/>
                  </a:solidFill>
                  <a:latin typeface="微軟正黑體" panose="020B0604030504040204" pitchFamily="34" charset="-120"/>
                  <a:ea typeface="微軟正黑體" panose="020B0604030504040204" pitchFamily="34" charset="-120"/>
                </a:rPr>
                <a:t>及</a:t>
              </a:r>
              <a:r>
                <a:rPr lang="zh-TW" altLang="en-US" sz="2000" dirty="0">
                  <a:solidFill>
                    <a:srgbClr val="002060"/>
                  </a:solidFill>
                  <a:latin typeface="微軟正黑體" panose="020B0604030504040204" pitchFamily="34" charset="-120"/>
                  <a:ea typeface="微軟正黑體" panose="020B0604030504040204" pitchFamily="34" charset="-120"/>
                </a:rPr>
                <a:t>延長學習時間，以縮短學習成就落差，達到拔尖扶弱之目標。</a:t>
              </a:r>
            </a:p>
          </p:txBody>
        </p:sp>
        <p:sp>
          <p:nvSpPr>
            <p:cNvPr id="20" name="AutoShape 6"/>
            <p:cNvSpPr>
              <a:spLocks noChangeArrowheads="1"/>
            </p:cNvSpPr>
            <p:nvPr/>
          </p:nvSpPr>
          <p:spPr bwMode="auto">
            <a:xfrm>
              <a:off x="703" y="845"/>
              <a:ext cx="2132" cy="301"/>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質化成效</a:t>
              </a:r>
              <a:endParaRPr lang="en-US" altLang="ja-JP" sz="2800" dirty="0">
                <a:solidFill>
                  <a:schemeClr val="bg1"/>
                </a:solidFill>
                <a:ea typeface="標楷體" pitchFamily="65" charset="-120"/>
              </a:endParaRPr>
            </a:p>
          </p:txBody>
        </p:sp>
      </p:grpSp>
      <p:pic>
        <p:nvPicPr>
          <p:cNvPr id="22" name="圖片 21"/>
          <p:cNvPicPr/>
          <p:nvPr/>
        </p:nvPicPr>
        <p:blipFill>
          <a:blip r:embed="rId2" cstate="print">
            <a:extLst>
              <a:ext uri="{28A0092B-C50C-407E-A947-70E740481C1C}">
                <a14:useLocalDpi xmlns:a14="http://schemas.microsoft.com/office/drawing/2010/main" val="0"/>
              </a:ext>
            </a:extLst>
          </a:blip>
          <a:stretch>
            <a:fillRect/>
          </a:stretch>
        </p:blipFill>
        <p:spPr>
          <a:xfrm>
            <a:off x="10183883" y="5464800"/>
            <a:ext cx="2016000" cy="1393200"/>
          </a:xfrm>
          <a:prstGeom prst="rect">
            <a:avLst/>
          </a:prstGeom>
          <a:ln>
            <a:noFill/>
          </a:ln>
          <a:effectLst>
            <a:softEdge rad="112500"/>
          </a:effectLst>
        </p:spPr>
      </p:pic>
      <p:pic>
        <p:nvPicPr>
          <p:cNvPr id="23" name="圖片 22"/>
          <p:cNvPicPr/>
          <p:nvPr/>
        </p:nvPicPr>
        <p:blipFill>
          <a:blip r:embed="rId3" cstate="print">
            <a:extLst>
              <a:ext uri="{28A0092B-C50C-407E-A947-70E740481C1C}">
                <a14:useLocalDpi xmlns:a14="http://schemas.microsoft.com/office/drawing/2010/main" val="0"/>
              </a:ext>
            </a:extLst>
          </a:blip>
          <a:stretch>
            <a:fillRect/>
          </a:stretch>
        </p:blipFill>
        <p:spPr>
          <a:xfrm>
            <a:off x="6151659" y="5469397"/>
            <a:ext cx="2016000" cy="1393200"/>
          </a:xfrm>
          <a:prstGeom prst="rect">
            <a:avLst/>
          </a:prstGeom>
          <a:ln>
            <a:noFill/>
          </a:ln>
          <a:effectLst>
            <a:softEdge rad="112500"/>
          </a:effectLst>
        </p:spPr>
      </p:pic>
      <p:pic>
        <p:nvPicPr>
          <p:cNvPr id="24" name="圖片 23" descr="C:\Users\admin\Downloads\IMAG039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7659" y="5497643"/>
            <a:ext cx="2016000" cy="1368240"/>
          </a:xfrm>
          <a:prstGeom prst="rect">
            <a:avLst/>
          </a:prstGeom>
          <a:ln>
            <a:noFill/>
          </a:ln>
          <a:effectLst>
            <a:softEdge rad="112500"/>
          </a:effectLst>
        </p:spPr>
      </p:pic>
      <p:grpSp>
        <p:nvGrpSpPr>
          <p:cNvPr id="10" name="Group 4"/>
          <p:cNvGrpSpPr>
            <a:grpSpLocks/>
          </p:cNvGrpSpPr>
          <p:nvPr/>
        </p:nvGrpSpPr>
        <p:grpSpPr bwMode="auto">
          <a:xfrm>
            <a:off x="3310697" y="3364037"/>
            <a:ext cx="8649847" cy="1908451"/>
            <a:chOff x="521" y="845"/>
            <a:chExt cx="4718" cy="1327"/>
          </a:xfrm>
        </p:grpSpPr>
        <p:sp>
          <p:nvSpPr>
            <p:cNvPr id="11" name="AutoShape 5"/>
            <p:cNvSpPr>
              <a:spLocks noChangeArrowheads="1"/>
            </p:cNvSpPr>
            <p:nvPr/>
          </p:nvSpPr>
          <p:spPr bwMode="auto">
            <a:xfrm>
              <a:off x="521" y="1008"/>
              <a:ext cx="4718" cy="1164"/>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2" name="AutoShape 6"/>
            <p:cNvSpPr>
              <a:spLocks noChangeArrowheads="1"/>
            </p:cNvSpPr>
            <p:nvPr/>
          </p:nvSpPr>
          <p:spPr bwMode="auto">
            <a:xfrm>
              <a:off x="703" y="845"/>
              <a:ext cx="2132" cy="301"/>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量化成效</a:t>
              </a:r>
              <a:endParaRPr lang="en-US" altLang="ja-JP" sz="2800" dirty="0">
                <a:solidFill>
                  <a:schemeClr val="bg1"/>
                </a:solidFill>
                <a:ea typeface="標楷體" pitchFamily="65" charset="-120"/>
              </a:endParaRPr>
            </a:p>
          </p:txBody>
        </p:sp>
      </p:grpSp>
      <p:graphicFrame>
        <p:nvGraphicFramePr>
          <p:cNvPr id="3" name="表格 2"/>
          <p:cNvGraphicFramePr>
            <a:graphicFrameLocks noGrp="1"/>
          </p:cNvGraphicFramePr>
          <p:nvPr>
            <p:extLst>
              <p:ext uri="{D42A27DB-BD31-4B8C-83A1-F6EECF244321}">
                <p14:modId xmlns:p14="http://schemas.microsoft.com/office/powerpoint/2010/main" val="658728577"/>
              </p:ext>
            </p:extLst>
          </p:nvPr>
        </p:nvGraphicFramePr>
        <p:xfrm>
          <a:off x="3566921" y="3978447"/>
          <a:ext cx="8137398" cy="1112520"/>
        </p:xfrm>
        <a:graphic>
          <a:graphicData uri="http://schemas.openxmlformats.org/drawingml/2006/table">
            <a:tbl>
              <a:tblPr firstRow="1" bandRow="1">
                <a:tableStyleId>{5C22544A-7EE6-4342-B048-85BDC9FD1C3A}</a:tableStyleId>
              </a:tblPr>
              <a:tblGrid>
                <a:gridCol w="3487122">
                  <a:extLst>
                    <a:ext uri="{9D8B030D-6E8A-4147-A177-3AD203B41FA5}">
                      <a16:colId xmlns:a16="http://schemas.microsoft.com/office/drawing/2014/main" xmlns="" val="20000"/>
                    </a:ext>
                  </a:extLst>
                </a:gridCol>
                <a:gridCol w="996488">
                  <a:extLst>
                    <a:ext uri="{9D8B030D-6E8A-4147-A177-3AD203B41FA5}">
                      <a16:colId xmlns:a16="http://schemas.microsoft.com/office/drawing/2014/main" xmlns="" val="20001"/>
                    </a:ext>
                  </a:extLst>
                </a:gridCol>
                <a:gridCol w="996488">
                  <a:extLst>
                    <a:ext uri="{9D8B030D-6E8A-4147-A177-3AD203B41FA5}">
                      <a16:colId xmlns:a16="http://schemas.microsoft.com/office/drawing/2014/main" xmlns="" val="20002"/>
                    </a:ext>
                  </a:extLst>
                </a:gridCol>
                <a:gridCol w="2657300">
                  <a:extLst>
                    <a:ext uri="{9D8B030D-6E8A-4147-A177-3AD203B41FA5}">
                      <a16:colId xmlns:a16="http://schemas.microsoft.com/office/drawing/2014/main" xmlns="" val="20003"/>
                    </a:ext>
                  </a:extLst>
                </a:gridCol>
              </a:tblGrid>
              <a:tr h="370840">
                <a:tc>
                  <a:txBody>
                    <a:bodyPr/>
                    <a:lstStyle/>
                    <a:p>
                      <a:pPr algn="ctr"/>
                      <a:r>
                        <a:rPr lang="zh-TW" altLang="en-US" sz="1800" dirty="0" smtClean="0">
                          <a:latin typeface="微軟正黑體" panose="020B0604030504040204" pitchFamily="34" charset="-120"/>
                          <a:ea typeface="微軟正黑體" panose="020B0604030504040204" pitchFamily="34" charset="-120"/>
                        </a:rPr>
                        <a:t>指標項目</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algn="ctr"/>
                      <a:r>
                        <a:rPr lang="zh-TW" altLang="en-US" sz="1800" dirty="0" smtClean="0">
                          <a:latin typeface="微軟正黑體" panose="020B0604030504040204" pitchFamily="34" charset="-120"/>
                          <a:ea typeface="微軟正黑體" panose="020B0604030504040204" pitchFamily="34" charset="-120"/>
                        </a:rPr>
                        <a:t>目標</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algn="ctr"/>
                      <a:r>
                        <a:rPr lang="zh-TW" altLang="en-US" sz="1800" dirty="0" smtClean="0">
                          <a:latin typeface="微軟正黑體" panose="020B0604030504040204" pitchFamily="34" charset="-120"/>
                          <a:ea typeface="微軟正黑體" panose="020B0604030504040204" pitchFamily="34" charset="-120"/>
                        </a:rPr>
                        <a:t>績效</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algn="ctr"/>
                      <a:r>
                        <a:rPr lang="zh-TW" altLang="en-US" sz="1800" dirty="0" smtClean="0">
                          <a:latin typeface="微軟正黑體" panose="020B0604030504040204" pitchFamily="34" charset="-120"/>
                          <a:ea typeface="微軟正黑體" panose="020B0604030504040204" pitchFamily="34" charset="-120"/>
                        </a:rPr>
                        <a:t>說明</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0"/>
                  </a:ext>
                </a:extLst>
              </a:tr>
              <a:tr h="370840">
                <a:tc>
                  <a:txBody>
                    <a:bodyPr/>
                    <a:lstStyle/>
                    <a:p>
                      <a:r>
                        <a:rPr lang="zh-TW" altLang="en-US" sz="1800" dirty="0" smtClean="0">
                          <a:latin typeface="微軟正黑體" panose="020B0604030504040204" pitchFamily="34" charset="-120"/>
                          <a:ea typeface="微軟正黑體" panose="020B0604030504040204" pitchFamily="34" charset="-120"/>
                        </a:rPr>
                        <a:t>高一日校新生就近入學比率</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smtClean="0">
                          <a:latin typeface="微軟正黑體" panose="020B0604030504040204" pitchFamily="34" charset="-120"/>
                          <a:ea typeface="微軟正黑體" panose="020B0604030504040204" pitchFamily="34" charset="-120"/>
                        </a:rPr>
                        <a:t>94%</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smtClean="0">
                          <a:solidFill>
                            <a:srgbClr val="FF0000"/>
                          </a:solidFill>
                          <a:latin typeface="微軟正黑體" panose="020B0604030504040204" pitchFamily="34" charset="-120"/>
                          <a:ea typeface="微軟正黑體" panose="020B0604030504040204" pitchFamily="34" charset="-120"/>
                        </a:rPr>
                        <a:t>74.39%</a:t>
                      </a:r>
                      <a:endParaRPr lang="zh-TW" altLang="en-US" sz="1800" dirty="0">
                        <a:solidFill>
                          <a:srgbClr val="FF0000"/>
                        </a:solidFill>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1"/>
                  </a:ext>
                </a:extLst>
              </a:tr>
              <a:tr h="370840">
                <a:tc>
                  <a:txBody>
                    <a:bodyPr/>
                    <a:lstStyle/>
                    <a:p>
                      <a:r>
                        <a:rPr lang="zh-TW" altLang="en-US" sz="1800" dirty="0" smtClean="0">
                          <a:latin typeface="微軟正黑體" panose="020B0604030504040204" pitchFamily="34" charset="-120"/>
                          <a:ea typeface="微軟正黑體" panose="020B0604030504040204" pitchFamily="34" charset="-120"/>
                        </a:rPr>
                        <a:t>獎勵學生人數</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smtClean="0">
                          <a:latin typeface="微軟正黑體" panose="020B0604030504040204" pitchFamily="34" charset="-120"/>
                          <a:ea typeface="微軟正黑體" panose="020B0604030504040204" pitchFamily="34" charset="-120"/>
                        </a:rPr>
                        <a:t>620</a:t>
                      </a:r>
                      <a:r>
                        <a:rPr lang="zh-TW" altLang="en-US" sz="1800" dirty="0" smtClean="0">
                          <a:latin typeface="微軟正黑體" panose="020B0604030504040204" pitchFamily="34" charset="-120"/>
                          <a:ea typeface="微軟正黑體" panose="020B0604030504040204" pitchFamily="34" charset="-120"/>
                        </a:rPr>
                        <a:t>人</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smtClean="0">
                          <a:solidFill>
                            <a:srgbClr val="FF0000"/>
                          </a:solidFill>
                          <a:latin typeface="微軟正黑體" panose="020B0604030504040204" pitchFamily="34" charset="-120"/>
                          <a:ea typeface="微軟正黑體" panose="020B0604030504040204" pitchFamily="34" charset="-120"/>
                        </a:rPr>
                        <a:t>274</a:t>
                      </a:r>
                      <a:r>
                        <a:rPr lang="zh-TW" altLang="en-US" sz="1800" dirty="0" smtClean="0">
                          <a:solidFill>
                            <a:srgbClr val="FF0000"/>
                          </a:solidFill>
                          <a:latin typeface="微軟正黑體" panose="020B0604030504040204" pitchFamily="34" charset="-120"/>
                          <a:ea typeface="微軟正黑體" panose="020B0604030504040204" pitchFamily="34" charset="-120"/>
                        </a:rPr>
                        <a:t>人</a:t>
                      </a:r>
                      <a:endParaRPr lang="zh-TW" altLang="en-US" sz="1800" dirty="0">
                        <a:solidFill>
                          <a:srgbClr val="FF0000"/>
                        </a:solidFill>
                        <a:latin typeface="微軟正黑體" panose="020B0604030504040204" pitchFamily="34" charset="-120"/>
                        <a:ea typeface="微軟正黑體" panose="020B0604030504040204" pitchFamily="34" charset="-120"/>
                      </a:endParaRPr>
                    </a:p>
                  </a:txBody>
                  <a:tcPr/>
                </a:tc>
                <a:tc>
                  <a:txBody>
                    <a:bodyPr/>
                    <a:lstStyle/>
                    <a:p>
                      <a:r>
                        <a:rPr lang="zh-TW" altLang="en-US" sz="1800" dirty="0" smtClean="0">
                          <a:latin typeface="微軟正黑體" panose="020B0604030504040204" pitchFamily="34" charset="-120"/>
                          <a:ea typeface="微軟正黑體" panose="020B0604030504040204" pitchFamily="34" charset="-120"/>
                        </a:rPr>
                        <a:t>截止</a:t>
                      </a:r>
                      <a:r>
                        <a:rPr lang="en-US" altLang="zh-TW" sz="1800" dirty="0" smtClean="0">
                          <a:latin typeface="微軟正黑體" panose="020B0604030504040204" pitchFamily="34" charset="-120"/>
                          <a:ea typeface="微軟正黑體" panose="020B0604030504040204" pitchFamily="34" charset="-120"/>
                        </a:rPr>
                        <a:t>104</a:t>
                      </a:r>
                      <a:r>
                        <a:rPr lang="zh-TW" altLang="en-US" sz="1800" dirty="0" smtClean="0">
                          <a:latin typeface="微軟正黑體" panose="020B0604030504040204" pitchFamily="34" charset="-120"/>
                          <a:ea typeface="微軟正黑體" panose="020B0604030504040204" pitchFamily="34" charset="-120"/>
                        </a:rPr>
                        <a:t>學年度第一學期</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2"/>
                  </a:ext>
                </a:extLst>
              </a:tr>
            </a:tbl>
          </a:graphicData>
        </a:graphic>
      </p:graphicFrame>
      <p:grpSp>
        <p:nvGrpSpPr>
          <p:cNvPr id="18" name="群組 17"/>
          <p:cNvGrpSpPr/>
          <p:nvPr/>
        </p:nvGrpSpPr>
        <p:grpSpPr>
          <a:xfrm>
            <a:off x="0" y="5980410"/>
            <a:ext cx="4017337" cy="831850"/>
            <a:chOff x="0" y="5980410"/>
            <a:chExt cx="4017337" cy="831850"/>
          </a:xfrm>
        </p:grpSpPr>
        <p:pic>
          <p:nvPicPr>
            <p:cNvPr id="21" name="圖片 20" descr="校徽.jpg"/>
            <p:cNvPicPr>
              <a:picLocks noChangeAspect="1"/>
            </p:cNvPicPr>
            <p:nvPr/>
          </p:nvPicPr>
          <p:blipFill>
            <a:blip r:embed="rId5">
              <a:extLst>
                <a:ext uri="{BEBA8EAE-BF5A-486C-A8C5-ECC9F3942E4B}">
                  <a14:imgProps xmlns:a14="http://schemas.microsoft.com/office/drawing/2010/main">
                    <a14:imgLayer r:embed="rId6">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字方塊 2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5575294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0" y="115889"/>
            <a:ext cx="12192000" cy="865187"/>
          </a:xfrm>
          <a:prstGeom prst="rect">
            <a:avLst/>
          </a:prstGeom>
        </p:spPr>
        <p:txBody>
          <a:bodyPr anchor="ct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3400" dirty="0" smtClean="0">
                <a:solidFill>
                  <a:schemeClr val="accent5">
                    <a:lumMod val="75000"/>
                  </a:schemeClr>
                </a:solidFill>
                <a:latin typeface="標楷體" pitchFamily="65" charset="-120"/>
                <a:ea typeface="標楷體" pitchFamily="65" charset="-120"/>
              </a:rPr>
              <a:t>國立秀水高工優質化輔助方案輔導訪視流程表</a:t>
            </a:r>
            <a:endParaRPr lang="zh-TW" altLang="en-US" sz="3400" dirty="0" smtClean="0">
              <a:solidFill>
                <a:schemeClr val="accent5">
                  <a:lumMod val="75000"/>
                </a:schemeClr>
              </a:solidFill>
              <a:latin typeface="標楷體" pitchFamily="65" charset="-120"/>
              <a:ea typeface="標楷體" pitchFamily="65" charset="-120"/>
              <a:cs typeface="文鼎粗行楷" pitchFamily="49" charset="-120"/>
            </a:endParaRPr>
          </a:p>
        </p:txBody>
      </p:sp>
      <p:graphicFrame>
        <p:nvGraphicFramePr>
          <p:cNvPr id="10" name="表格 9"/>
          <p:cNvGraphicFramePr>
            <a:graphicFrameLocks noGrp="1"/>
          </p:cNvGraphicFramePr>
          <p:nvPr>
            <p:extLst>
              <p:ext uri="{D42A27DB-BD31-4B8C-83A1-F6EECF244321}">
                <p14:modId xmlns:p14="http://schemas.microsoft.com/office/powerpoint/2010/main" val="1122962569"/>
              </p:ext>
            </p:extLst>
          </p:nvPr>
        </p:nvGraphicFramePr>
        <p:xfrm>
          <a:off x="1024759" y="1051272"/>
          <a:ext cx="10145115" cy="4971922"/>
        </p:xfrm>
        <a:graphic>
          <a:graphicData uri="http://schemas.openxmlformats.org/drawingml/2006/table">
            <a:tbl>
              <a:tblPr firstRow="1" bandRow="1">
                <a:tableStyleId>{5C22544A-7EE6-4342-B048-85BDC9FD1C3A}</a:tableStyleId>
              </a:tblPr>
              <a:tblGrid>
                <a:gridCol w="1560787">
                  <a:extLst>
                    <a:ext uri="{9D8B030D-6E8A-4147-A177-3AD203B41FA5}">
                      <a16:colId xmlns:a16="http://schemas.microsoft.com/office/drawing/2014/main" xmlns="" val="20000"/>
                    </a:ext>
                  </a:extLst>
                </a:gridCol>
                <a:gridCol w="1907629">
                  <a:extLst>
                    <a:ext uri="{9D8B030D-6E8A-4147-A177-3AD203B41FA5}">
                      <a16:colId xmlns:a16="http://schemas.microsoft.com/office/drawing/2014/main" xmlns="" val="20001"/>
                    </a:ext>
                  </a:extLst>
                </a:gridCol>
                <a:gridCol w="3750224">
                  <a:extLst>
                    <a:ext uri="{9D8B030D-6E8A-4147-A177-3AD203B41FA5}">
                      <a16:colId xmlns:a16="http://schemas.microsoft.com/office/drawing/2014/main" xmlns="" val="20002"/>
                    </a:ext>
                  </a:extLst>
                </a:gridCol>
                <a:gridCol w="2926475">
                  <a:extLst>
                    <a:ext uri="{9D8B030D-6E8A-4147-A177-3AD203B41FA5}">
                      <a16:colId xmlns:a16="http://schemas.microsoft.com/office/drawing/2014/main" xmlns="" val="20003"/>
                    </a:ext>
                  </a:extLst>
                </a:gridCol>
              </a:tblGrid>
              <a:tr h="488719">
                <a:tc>
                  <a:txBody>
                    <a:bodyPr/>
                    <a:lstStyle/>
                    <a:p>
                      <a:pPr algn="ctr">
                        <a:lnSpc>
                          <a:spcPts val="1400"/>
                        </a:lnSpc>
                        <a:spcAft>
                          <a:spcPts val="0"/>
                        </a:spcAft>
                      </a:pPr>
                      <a:r>
                        <a:rPr lang="zh-TW" sz="1800" kern="100" dirty="0" smtClean="0">
                          <a:effectLst/>
                          <a:latin typeface="Times New Roman" panose="02020603050405020304" pitchFamily="18" charset="0"/>
                          <a:ea typeface="標楷體" panose="03000509000000000000" pitchFamily="65" charset="-120"/>
                          <a:cs typeface="Times New Roman" panose="02020603050405020304" pitchFamily="18" charset="0"/>
                        </a:rPr>
                        <a:t>時間</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T="0" marB="0" anchor="ctr"/>
                </a:tc>
                <a:tc gridSpan="2">
                  <a:txBody>
                    <a:bodyPr/>
                    <a:lstStyle/>
                    <a:p>
                      <a:pPr algn="ct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輔導訪視程序及活動項目</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tc hMerge="1">
                  <a:txBody>
                    <a:bodyPr/>
                    <a:lstStyle/>
                    <a:p>
                      <a:pPr algn="ctr"/>
                      <a:endParaRPr lang="zh-TW" altLang="en-US" sz="1800" dirty="0"/>
                    </a:p>
                  </a:txBody>
                  <a:tcPr/>
                </a:tc>
                <a:tc>
                  <a:txBody>
                    <a:bodyPr/>
                    <a:lstStyle/>
                    <a:p>
                      <a:pPr algn="ct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參加人員</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extLst>
                  <a:ext uri="{0D108BD9-81ED-4DB2-BD59-A6C34878D82A}">
                    <a16:rowId xmlns:a16="http://schemas.microsoft.com/office/drawing/2014/main" xmlns="" val="10000"/>
                  </a:ext>
                </a:extLst>
              </a:tr>
              <a:tr h="852072">
                <a:tc>
                  <a:txBody>
                    <a:bodyPr/>
                    <a:lstStyle/>
                    <a:p>
                      <a:pPr algn="ctr"/>
                      <a:r>
                        <a:rPr lang="en-US"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13</a:t>
                      </a:r>
                      <a:r>
                        <a:rPr lang="zh-TW"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30</a:t>
                      </a:r>
                      <a:endParaRPr lang="zh-TW"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a:t>
                      </a:r>
                    </a:p>
                    <a:p>
                      <a:pPr algn="ctr"/>
                      <a:r>
                        <a:rPr lang="en-US"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13</a:t>
                      </a:r>
                      <a:r>
                        <a:rPr lang="zh-TW"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tc>
                  <a:txBody>
                    <a:bodyPr/>
                    <a:lstStyle/>
                    <a:p>
                      <a:pPr algn="ct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簡報</a:t>
                      </a:r>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tc>
                  <a:txBody>
                    <a:bodyPr/>
                    <a:lstStyle/>
                    <a:p>
                      <a:pPr algn="l"/>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學校簡報該校辦理高職優質化輔助方案之實施情形</a:t>
                      </a:r>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tc rowSpan="2">
                  <a:txBody>
                    <a:bodyPr/>
                    <a:lstStyle/>
                    <a:p>
                      <a:pPr algn="l"/>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考評小組</a:t>
                      </a:r>
                    </a:p>
                    <a:p>
                      <a:pPr algn="l"/>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學校業務相關人員</a:t>
                      </a:r>
                    </a:p>
                    <a:p>
                      <a:pPr algn="l"/>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各項子計畫承辦人</a:t>
                      </a:r>
                    </a:p>
                    <a:p>
                      <a:pPr algn="l"/>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extLst>
                  <a:ext uri="{0D108BD9-81ED-4DB2-BD59-A6C34878D82A}">
                    <a16:rowId xmlns:a16="http://schemas.microsoft.com/office/drawing/2014/main" xmlns="" val="10001"/>
                  </a:ext>
                </a:extLst>
              </a:tr>
              <a:tr h="852072">
                <a:tc>
                  <a:txBody>
                    <a:bodyPr/>
                    <a:lstStyle/>
                    <a:p>
                      <a:pPr algn="ctr"/>
                      <a:r>
                        <a:rPr lang="en-US"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13</a:t>
                      </a:r>
                      <a:r>
                        <a:rPr lang="zh-TW"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a:t>
                      </a:r>
                    </a:p>
                    <a:p>
                      <a:pPr algn="ctr"/>
                      <a:r>
                        <a:rPr lang="en-US"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14</a:t>
                      </a:r>
                      <a:r>
                        <a:rPr lang="zh-TW"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700" kern="1200" dirty="0" smtClean="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30</a:t>
                      </a:r>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tc>
                  <a:txBody>
                    <a:bodyPr/>
                    <a:lstStyle/>
                    <a:p>
                      <a:pPr algn="ct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參觀及閱覽相關資料</a:t>
                      </a:r>
                    </a:p>
                  </a:txBody>
                  <a:tcPr marL="121920" marR="121920" anchor="ctr"/>
                </a:tc>
                <a:tc>
                  <a:txBody>
                    <a:bodyPr/>
                    <a:lstStyle/>
                    <a:p>
                      <a:pPr algn="l"/>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參觀及閱覽學校各項子計畫相關資料及設施等</a:t>
                      </a:r>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tc vMerge="1">
                  <a:txBody>
                    <a:bodyPr/>
                    <a:lstStyle/>
                    <a:p>
                      <a:pPr algn="ctr"/>
                      <a:endParaRPr lang="zh-TW" altLang="en-US" sz="1800" dirty="0"/>
                    </a:p>
                  </a:txBody>
                  <a:tcPr/>
                </a:tc>
                <a:extLst>
                  <a:ext uri="{0D108BD9-81ED-4DB2-BD59-A6C34878D82A}">
                    <a16:rowId xmlns:a16="http://schemas.microsoft.com/office/drawing/2014/main" xmlns="" val="10002"/>
                  </a:ext>
                </a:extLst>
              </a:tr>
              <a:tr h="852072">
                <a:tc>
                  <a:txBody>
                    <a:bodyPr/>
                    <a:lstStyle/>
                    <a:p>
                      <a:pPr algn="ct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30</a:t>
                      </a:r>
                    </a:p>
                    <a:p>
                      <a:pPr algn="ct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a:t>
                      </a:r>
                    </a:p>
                    <a:p>
                      <a:pPr algn="ct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00</a:t>
                      </a:r>
                    </a:p>
                  </a:txBody>
                  <a:tcPr marL="121920" marR="121920" anchor="ctr"/>
                </a:tc>
                <a:tc>
                  <a:txBody>
                    <a:bodyPr/>
                    <a:lstStyle/>
                    <a:p>
                      <a:pPr algn="ct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師生及相關人員訪談</a:t>
                      </a:r>
                    </a:p>
                  </a:txBody>
                  <a:tcPr marL="121920" marR="121920" anchor="ctr"/>
                </a:tc>
                <a:tc>
                  <a:txBody>
                    <a:bodyPr/>
                    <a:lstStyle/>
                    <a:p>
                      <a:pPr algn="l"/>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抽訪師生及相關人員，以了解學校辦理高職優質化輔助方案各項子計畫實施情形</a:t>
                      </a:r>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tc>
                  <a:txBody>
                    <a:bodyPr/>
                    <a:lstStyle/>
                    <a:p>
                      <a:pPr algn="l"/>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現場抽訪師生及</a:t>
                      </a:r>
                    </a:p>
                    <a:p>
                      <a:pPr algn="l"/>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相關人員</a:t>
                      </a:r>
                    </a:p>
                  </a:txBody>
                  <a:tcPr marL="121920" marR="121920" anchor="ctr"/>
                </a:tc>
                <a:extLst>
                  <a:ext uri="{0D108BD9-81ED-4DB2-BD59-A6C34878D82A}">
                    <a16:rowId xmlns:a16="http://schemas.microsoft.com/office/drawing/2014/main" xmlns="" val="10003"/>
                  </a:ext>
                </a:extLst>
              </a:tr>
              <a:tr h="852072">
                <a:tc>
                  <a:txBody>
                    <a:bodyPr/>
                    <a:lstStyle/>
                    <a:p>
                      <a:pPr algn="ct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00</a:t>
                      </a:r>
                    </a:p>
                    <a:p>
                      <a:pPr algn="ct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a:t>
                      </a:r>
                    </a:p>
                    <a:p>
                      <a:pPr algn="ct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50</a:t>
                      </a:r>
                    </a:p>
                  </a:txBody>
                  <a:tcPr marL="121920" marR="121920" anchor="ctr"/>
                </a:tc>
                <a:tc>
                  <a:txBody>
                    <a:bodyPr/>
                    <a:lstStyle/>
                    <a:p>
                      <a:pPr algn="ct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考評小組討論</a:t>
                      </a:r>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tc>
                  <a:txBody>
                    <a:bodyPr/>
                    <a:lstStyle/>
                    <a:p>
                      <a:pPr algn="l"/>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考評小組討論考評結果</a:t>
                      </a:r>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tc>
                  <a:txBody>
                    <a:bodyPr/>
                    <a:lstStyle/>
                    <a:p>
                      <a:pPr algn="l"/>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extLst>
                  <a:ext uri="{0D108BD9-81ED-4DB2-BD59-A6C34878D82A}">
                    <a16:rowId xmlns:a16="http://schemas.microsoft.com/office/drawing/2014/main" xmlns="" val="10004"/>
                  </a:ext>
                </a:extLst>
              </a:tr>
              <a:tr h="1008483">
                <a:tc>
                  <a:txBody>
                    <a:bodyPr/>
                    <a:lstStyle/>
                    <a:p>
                      <a:pPr algn="ct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50</a:t>
                      </a:r>
                    </a:p>
                    <a:p>
                      <a:pPr algn="ct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a:t>
                      </a:r>
                    </a:p>
                    <a:p>
                      <a:pPr algn="ct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20</a:t>
                      </a:r>
                    </a:p>
                  </a:txBody>
                  <a:tcPr marL="121920" marR="121920" anchor="ctr"/>
                </a:tc>
                <a:tc>
                  <a:txBody>
                    <a:bodyPr/>
                    <a:lstStyle/>
                    <a:p>
                      <a:pPr algn="ct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綜合座談</a:t>
                      </a:r>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tc>
                  <a:txBody>
                    <a:bodyPr/>
                    <a:lstStyle/>
                    <a:p>
                      <a:pPr algn="l"/>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輔導訪視及考評結果意見交換與討論</a:t>
                      </a:r>
                      <a:endParaRPr lang="zh-TW" altLang="en-US" sz="1700" dirty="0">
                        <a:latin typeface="Times New Roman" panose="02020603050405020304" pitchFamily="18" charset="0"/>
                        <a:ea typeface="標楷體" panose="03000509000000000000" pitchFamily="65" charset="-120"/>
                        <a:cs typeface="Times New Roman" panose="02020603050405020304" pitchFamily="18" charset="0"/>
                      </a:endParaRPr>
                    </a:p>
                  </a:txBody>
                  <a:tcPr marL="121920" marR="121920" anchor="ctr"/>
                </a:tc>
                <a:tc>
                  <a:txBody>
                    <a:bodyPr/>
                    <a:lstStyle/>
                    <a:p>
                      <a:pPr algn="l"/>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考評小組</a:t>
                      </a:r>
                    </a:p>
                    <a:p>
                      <a:pPr algn="l"/>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學校業務相關人員</a:t>
                      </a:r>
                    </a:p>
                    <a:p>
                      <a:pPr algn="l"/>
                      <a:r>
                        <a:rPr lang="en-US" altLang="zh-TW" sz="17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700" dirty="0" smtClean="0">
                          <a:latin typeface="Times New Roman" panose="02020603050405020304" pitchFamily="18" charset="0"/>
                          <a:ea typeface="標楷體" panose="03000509000000000000" pitchFamily="65" charset="-120"/>
                          <a:cs typeface="Times New Roman" panose="02020603050405020304" pitchFamily="18" charset="0"/>
                        </a:rPr>
                        <a:t>各項子計畫承辦人</a:t>
                      </a:r>
                    </a:p>
                  </a:txBody>
                  <a:tcPr marL="121920" marR="121920" anchor="ctr"/>
                </a:tc>
                <a:extLst>
                  <a:ext uri="{0D108BD9-81ED-4DB2-BD59-A6C34878D82A}">
                    <a16:rowId xmlns:a16="http://schemas.microsoft.com/office/drawing/2014/main" xmlns="" val="10005"/>
                  </a:ext>
                </a:extLst>
              </a:tr>
            </a:tbl>
          </a:graphicData>
        </a:graphic>
      </p:graphicFrame>
      <p:grpSp>
        <p:nvGrpSpPr>
          <p:cNvPr id="6" name="群組 5"/>
          <p:cNvGrpSpPr/>
          <p:nvPr/>
        </p:nvGrpSpPr>
        <p:grpSpPr>
          <a:xfrm>
            <a:off x="0" y="5980410"/>
            <a:ext cx="4017337" cy="831850"/>
            <a:chOff x="0" y="5980410"/>
            <a:chExt cx="4017337" cy="831850"/>
          </a:xfrm>
        </p:grpSpPr>
        <p:pic>
          <p:nvPicPr>
            <p:cNvPr id="7" name="圖片 6" descr="校徽.jpg"/>
            <p:cNvPicPr>
              <a:picLocks noChangeAspect="1"/>
            </p:cNvPicPr>
            <p:nvPr/>
          </p:nvPicPr>
          <p:blipFill>
            <a:blip r:embed="rId3">
              <a:extLst>
                <a:ext uri="{BEBA8EAE-BF5A-486C-A8C5-ECC9F3942E4B}">
                  <a14:imgProps xmlns:a14="http://schemas.microsoft.com/office/drawing/2010/main">
                    <a14:imgLayer r:embed="rId4">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040226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15875"/>
            <a:ext cx="10515600" cy="1325563"/>
          </a:xfrm>
        </p:spPr>
        <p:txBody>
          <a:bodyPr/>
          <a:lstStyle/>
          <a:p>
            <a:r>
              <a:rPr lang="zh-TW" altLang="en-US" sz="6600" dirty="0">
                <a:latin typeface="微軟正黑體" panose="020B0604030504040204" pitchFamily="34" charset="-120"/>
                <a:ea typeface="微軟正黑體" panose="020B0604030504040204" pitchFamily="34" charset="-120"/>
              </a:rPr>
              <a:t>招</a:t>
            </a:r>
            <a:r>
              <a:rPr lang="zh-TW" altLang="en-US" dirty="0" smtClean="0">
                <a:latin typeface="微軟正黑體" panose="020B0604030504040204" pitchFamily="34" charset="-120"/>
                <a:ea typeface="微軟正黑體" panose="020B0604030504040204" pitchFamily="34" charset="-120"/>
              </a:rPr>
              <a:t>生宣導      </a:t>
            </a:r>
            <a:r>
              <a:rPr lang="zh-TW" altLang="en-US" sz="6600" dirty="0">
                <a:latin typeface="微軟正黑體" panose="020B0604030504040204" pitchFamily="34" charset="-120"/>
                <a:ea typeface="微軟正黑體" panose="020B0604030504040204" pitchFamily="34" charset="-120"/>
              </a:rPr>
              <a:t>職</a:t>
            </a:r>
            <a:r>
              <a:rPr lang="zh-TW" altLang="en-US" dirty="0" smtClean="0">
                <a:latin typeface="微軟正黑體" panose="020B0604030504040204" pitchFamily="34" charset="-120"/>
                <a:ea typeface="微軟正黑體" panose="020B0604030504040204" pitchFamily="34" charset="-120"/>
              </a:rPr>
              <a:t>涯探索</a:t>
            </a:r>
            <a:endParaRPr lang="zh-TW" altLang="en-US" dirty="0">
              <a:latin typeface="微軟正黑體" panose="020B0604030504040204" pitchFamily="34" charset="-120"/>
              <a:ea typeface="微軟正黑體" panose="020B0604030504040204" pitchFamily="34" charset="-120"/>
            </a:endParaRPr>
          </a:p>
        </p:txBody>
      </p:sp>
      <p:grpSp>
        <p:nvGrpSpPr>
          <p:cNvPr id="15" name="Group 4"/>
          <p:cNvGrpSpPr>
            <a:grpSpLocks/>
          </p:cNvGrpSpPr>
          <p:nvPr/>
        </p:nvGrpSpPr>
        <p:grpSpPr bwMode="auto">
          <a:xfrm>
            <a:off x="321570" y="1186517"/>
            <a:ext cx="8864632" cy="1655514"/>
            <a:chOff x="521" y="845"/>
            <a:chExt cx="4718" cy="1327"/>
          </a:xfrm>
        </p:grpSpPr>
        <p:sp>
          <p:nvSpPr>
            <p:cNvPr id="19" name="AutoShape 5"/>
            <p:cNvSpPr>
              <a:spLocks noChangeArrowheads="1"/>
            </p:cNvSpPr>
            <p:nvPr/>
          </p:nvSpPr>
          <p:spPr bwMode="auto">
            <a:xfrm>
              <a:off x="521" y="1008"/>
              <a:ext cx="4718" cy="1164"/>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1.</a:t>
              </a:r>
              <a:r>
                <a:rPr lang="zh-TW" altLang="en-US" sz="2000" dirty="0">
                  <a:solidFill>
                    <a:srgbClr val="002060"/>
                  </a:solidFill>
                  <a:latin typeface="微軟正黑體" panose="020B0604030504040204" pitchFamily="34" charset="-120"/>
                  <a:ea typeface="微軟正黑體" panose="020B0604030504040204" pitchFamily="34" charset="-120"/>
                </a:rPr>
                <a:t>獎勵免試入學新生，鼓勵社區內具潛力之學生就近入學。</a:t>
              </a:r>
            </a:p>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2.</a:t>
              </a:r>
              <a:r>
                <a:rPr lang="zh-TW" altLang="en-US" sz="2000" dirty="0">
                  <a:solidFill>
                    <a:srgbClr val="002060"/>
                  </a:solidFill>
                  <a:latin typeface="微軟正黑體" panose="020B0604030504040204" pitchFamily="34" charset="-120"/>
                  <a:ea typeface="微軟正黑體" panose="020B0604030504040204" pitchFamily="34" charset="-120"/>
                </a:rPr>
                <a:t>獎勵期中考成績優良學生，辦理共同科目學習扶助計畫，提供課業輔導及</a:t>
              </a:r>
              <a:r>
                <a:rPr lang="zh-TW" altLang="en-US" sz="2000" dirty="0" smtClean="0">
                  <a:solidFill>
                    <a:srgbClr val="002060"/>
                  </a:solidFill>
                  <a:latin typeface="微軟正黑體" panose="020B0604030504040204" pitchFamily="34" charset="-120"/>
                  <a:ea typeface="微軟正黑體" panose="020B0604030504040204" pitchFamily="34" charset="-120"/>
                </a:rPr>
                <a:t>延</a:t>
              </a:r>
              <a:endParaRPr lang="en-US" altLang="zh-TW" sz="2000" dirty="0" smtClean="0">
                <a:solidFill>
                  <a:srgbClr val="002060"/>
                </a:solidFill>
                <a:latin typeface="微軟正黑體" panose="020B0604030504040204" pitchFamily="34" charset="-120"/>
                <a:ea typeface="微軟正黑體" panose="020B0604030504040204" pitchFamily="34" charset="-120"/>
              </a:endParaRPr>
            </a:p>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 </a:t>
              </a:r>
              <a:r>
                <a:rPr lang="en-US" altLang="zh-TW" sz="2000" dirty="0" smtClean="0">
                  <a:solidFill>
                    <a:srgbClr val="002060"/>
                  </a:solidFill>
                  <a:latin typeface="微軟正黑體" panose="020B0604030504040204" pitchFamily="34" charset="-120"/>
                  <a:ea typeface="微軟正黑體" panose="020B0604030504040204" pitchFamily="34" charset="-120"/>
                </a:rPr>
                <a:t>  </a:t>
              </a:r>
              <a:r>
                <a:rPr lang="zh-TW" altLang="en-US" sz="2000" dirty="0" smtClean="0">
                  <a:solidFill>
                    <a:srgbClr val="002060"/>
                  </a:solidFill>
                  <a:latin typeface="微軟正黑體" panose="020B0604030504040204" pitchFamily="34" charset="-120"/>
                  <a:ea typeface="微軟正黑體" panose="020B0604030504040204" pitchFamily="34" charset="-120"/>
                </a:rPr>
                <a:t>長</a:t>
              </a:r>
              <a:r>
                <a:rPr lang="zh-TW" altLang="en-US" sz="2000" dirty="0">
                  <a:solidFill>
                    <a:srgbClr val="002060"/>
                  </a:solidFill>
                  <a:latin typeface="微軟正黑體" panose="020B0604030504040204" pitchFamily="34" charset="-120"/>
                  <a:ea typeface="微軟正黑體" panose="020B0604030504040204" pitchFamily="34" charset="-120"/>
                </a:rPr>
                <a:t>學習時間，以縮短學習成就落差，達到拔尖扶弱之目標。</a:t>
              </a:r>
            </a:p>
          </p:txBody>
        </p:sp>
        <p:sp>
          <p:nvSpPr>
            <p:cNvPr id="20" name="AutoShape 6"/>
            <p:cNvSpPr>
              <a:spLocks noChangeArrowheads="1"/>
            </p:cNvSpPr>
            <p:nvPr/>
          </p:nvSpPr>
          <p:spPr bwMode="auto">
            <a:xfrm>
              <a:off x="703" y="845"/>
              <a:ext cx="2132" cy="301"/>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lnSpc>
                  <a:spcPct val="130000"/>
                </a:lnSpc>
              </a:pPr>
              <a:r>
                <a:rPr lang="zh-TW" altLang="en-US" sz="2800" dirty="0">
                  <a:solidFill>
                    <a:schemeClr val="bg1"/>
                  </a:solidFill>
                  <a:ea typeface="標楷體" pitchFamily="65" charset="-120"/>
                </a:rPr>
                <a:t>質化成效</a:t>
              </a:r>
              <a:endParaRPr lang="en-US" altLang="ja-JP" sz="2800" dirty="0">
                <a:solidFill>
                  <a:schemeClr val="bg1"/>
                </a:solidFill>
                <a:ea typeface="標楷體" pitchFamily="65" charset="-120"/>
              </a:endParaRPr>
            </a:p>
          </p:txBody>
        </p:sp>
      </p:grpSp>
      <p:grpSp>
        <p:nvGrpSpPr>
          <p:cNvPr id="10" name="Group 4"/>
          <p:cNvGrpSpPr>
            <a:grpSpLocks/>
          </p:cNvGrpSpPr>
          <p:nvPr/>
        </p:nvGrpSpPr>
        <p:grpSpPr bwMode="auto">
          <a:xfrm>
            <a:off x="2933190" y="3022562"/>
            <a:ext cx="8864632" cy="2292611"/>
            <a:chOff x="521" y="845"/>
            <a:chExt cx="4718" cy="1327"/>
          </a:xfrm>
        </p:grpSpPr>
        <p:sp>
          <p:nvSpPr>
            <p:cNvPr id="11" name="AutoShape 5"/>
            <p:cNvSpPr>
              <a:spLocks noChangeArrowheads="1"/>
            </p:cNvSpPr>
            <p:nvPr/>
          </p:nvSpPr>
          <p:spPr bwMode="auto">
            <a:xfrm>
              <a:off x="521" y="1008"/>
              <a:ext cx="4718" cy="1164"/>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2" name="AutoShape 6"/>
            <p:cNvSpPr>
              <a:spLocks noChangeArrowheads="1"/>
            </p:cNvSpPr>
            <p:nvPr/>
          </p:nvSpPr>
          <p:spPr bwMode="auto">
            <a:xfrm>
              <a:off x="703" y="845"/>
              <a:ext cx="2132" cy="301"/>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量化成效</a:t>
              </a:r>
              <a:endParaRPr lang="en-US" altLang="ja-JP" sz="2800" dirty="0">
                <a:solidFill>
                  <a:schemeClr val="bg1"/>
                </a:solidFill>
                <a:ea typeface="標楷體" pitchFamily="65" charset="-120"/>
              </a:endParaRPr>
            </a:p>
          </p:txBody>
        </p:sp>
      </p:grpSp>
      <p:graphicFrame>
        <p:nvGraphicFramePr>
          <p:cNvPr id="4" name="表格 3"/>
          <p:cNvGraphicFramePr>
            <a:graphicFrameLocks noGrp="1"/>
          </p:cNvGraphicFramePr>
          <p:nvPr>
            <p:extLst>
              <p:ext uri="{D42A27DB-BD31-4B8C-83A1-F6EECF244321}">
                <p14:modId xmlns:p14="http://schemas.microsoft.com/office/powerpoint/2010/main" val="592478287"/>
              </p:ext>
            </p:extLst>
          </p:nvPr>
        </p:nvGraphicFramePr>
        <p:xfrm>
          <a:off x="3275148" y="3674907"/>
          <a:ext cx="8078651" cy="1483360"/>
        </p:xfrm>
        <a:graphic>
          <a:graphicData uri="http://schemas.openxmlformats.org/drawingml/2006/table">
            <a:tbl>
              <a:tblPr firstRow="1" bandRow="1">
                <a:tableStyleId>{5C22544A-7EE6-4342-B048-85BDC9FD1C3A}</a:tableStyleId>
              </a:tblPr>
              <a:tblGrid>
                <a:gridCol w="3729847">
                  <a:extLst>
                    <a:ext uri="{9D8B030D-6E8A-4147-A177-3AD203B41FA5}">
                      <a16:colId xmlns:a16="http://schemas.microsoft.com/office/drawing/2014/main" xmlns="" val="20000"/>
                    </a:ext>
                  </a:extLst>
                </a:gridCol>
                <a:gridCol w="915975">
                  <a:extLst>
                    <a:ext uri="{9D8B030D-6E8A-4147-A177-3AD203B41FA5}">
                      <a16:colId xmlns:a16="http://schemas.microsoft.com/office/drawing/2014/main" xmlns="" val="20001"/>
                    </a:ext>
                  </a:extLst>
                </a:gridCol>
                <a:gridCol w="1387851">
                  <a:extLst>
                    <a:ext uri="{9D8B030D-6E8A-4147-A177-3AD203B41FA5}">
                      <a16:colId xmlns:a16="http://schemas.microsoft.com/office/drawing/2014/main" xmlns="" val="20002"/>
                    </a:ext>
                  </a:extLst>
                </a:gridCol>
                <a:gridCol w="2044978">
                  <a:extLst>
                    <a:ext uri="{9D8B030D-6E8A-4147-A177-3AD203B41FA5}">
                      <a16:colId xmlns:a16="http://schemas.microsoft.com/office/drawing/2014/main" xmlns="" val="20003"/>
                    </a:ext>
                  </a:extLst>
                </a:gridCol>
              </a:tblGrid>
              <a:tr h="370840">
                <a:tc>
                  <a:txBody>
                    <a:bodyPr/>
                    <a:lstStyle/>
                    <a:p>
                      <a:r>
                        <a:rPr lang="zh-TW" altLang="en-US" sz="1800" dirty="0" smtClean="0">
                          <a:latin typeface="微軟正黑體" panose="020B0604030504040204" pitchFamily="34" charset="-120"/>
                          <a:ea typeface="微軟正黑體" panose="020B0604030504040204" pitchFamily="34" charset="-120"/>
                        </a:rPr>
                        <a:t>指標項目</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zh-TW" altLang="en-US" sz="1800" dirty="0" smtClean="0">
                          <a:latin typeface="微軟正黑體" panose="020B0604030504040204" pitchFamily="34" charset="-120"/>
                          <a:ea typeface="微軟正黑體" panose="020B0604030504040204" pitchFamily="34" charset="-120"/>
                        </a:rPr>
                        <a:t>目標</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zh-TW" altLang="en-US" sz="1800" dirty="0" smtClean="0">
                          <a:latin typeface="微軟正黑體" panose="020B0604030504040204" pitchFamily="34" charset="-120"/>
                          <a:ea typeface="微軟正黑體" panose="020B0604030504040204" pitchFamily="34" charset="-120"/>
                        </a:rPr>
                        <a:t>績效</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zh-TW" altLang="en-US" sz="1800" dirty="0" smtClean="0">
                          <a:latin typeface="微軟正黑體" panose="020B0604030504040204" pitchFamily="34" charset="-120"/>
                          <a:ea typeface="微軟正黑體" panose="020B0604030504040204" pitchFamily="34" charset="-120"/>
                        </a:rPr>
                        <a:t>說明</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0"/>
                  </a:ext>
                </a:extLst>
              </a:tr>
              <a:tr h="370840">
                <a:tc>
                  <a:txBody>
                    <a:bodyPr/>
                    <a:lstStyle/>
                    <a:p>
                      <a:r>
                        <a:rPr lang="zh-TW" altLang="en-US" sz="1800" dirty="0" smtClean="0">
                          <a:latin typeface="微軟正黑體" panose="020B0604030504040204" pitchFamily="34" charset="-120"/>
                          <a:ea typeface="微軟正黑體" panose="020B0604030504040204" pitchFamily="34" charset="-120"/>
                        </a:rPr>
                        <a:t>國中生參與高職端職涯探索人數</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smtClean="0">
                          <a:latin typeface="微軟正黑體" panose="020B0604030504040204" pitchFamily="34" charset="-120"/>
                          <a:ea typeface="微軟正黑體" panose="020B0604030504040204" pitchFamily="34" charset="-120"/>
                        </a:rPr>
                        <a:t>700</a:t>
                      </a:r>
                      <a:r>
                        <a:rPr lang="zh-TW" altLang="en-US" sz="1800" dirty="0" smtClean="0">
                          <a:latin typeface="微軟正黑體" panose="020B0604030504040204" pitchFamily="34" charset="-120"/>
                          <a:ea typeface="微軟正黑體" panose="020B0604030504040204" pitchFamily="34" charset="-120"/>
                        </a:rPr>
                        <a:t>人</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zh-TW" altLang="en-US" sz="1800" dirty="0" smtClean="0">
                          <a:solidFill>
                            <a:schemeClr val="tx1"/>
                          </a:solidFill>
                          <a:latin typeface="微軟正黑體" panose="020B0604030504040204" pitchFamily="34" charset="-120"/>
                          <a:ea typeface="微軟正黑體" panose="020B0604030504040204" pitchFamily="34" charset="-120"/>
                        </a:rPr>
                        <a:t>約</a:t>
                      </a:r>
                      <a:r>
                        <a:rPr lang="en-US" altLang="zh-TW" sz="1800" dirty="0" smtClean="0">
                          <a:solidFill>
                            <a:schemeClr val="tx1"/>
                          </a:solidFill>
                          <a:latin typeface="微軟正黑體" panose="020B0604030504040204" pitchFamily="34" charset="-120"/>
                          <a:ea typeface="微軟正黑體" panose="020B0604030504040204" pitchFamily="34" charset="-120"/>
                        </a:rPr>
                        <a:t>1500</a:t>
                      </a:r>
                      <a:r>
                        <a:rPr lang="zh-TW" altLang="en-US" sz="1800" dirty="0" smtClean="0">
                          <a:solidFill>
                            <a:schemeClr val="tx1"/>
                          </a:solidFill>
                          <a:latin typeface="微軟正黑體" panose="020B0604030504040204" pitchFamily="34" charset="-120"/>
                          <a:ea typeface="微軟正黑體" panose="020B0604030504040204" pitchFamily="34" charset="-120"/>
                        </a:rPr>
                        <a:t>人</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微軟正黑體" panose="020B0604030504040204" pitchFamily="34" charset="-120"/>
                          <a:ea typeface="微軟正黑體" panose="020B0604030504040204" pitchFamily="34" charset="-120"/>
                        </a:rPr>
                        <a:t>國中宣導活動次數</a:t>
                      </a:r>
                    </a:p>
                  </a:txBody>
                  <a:tcPr/>
                </a:tc>
                <a:tc>
                  <a:txBody>
                    <a:bodyPr/>
                    <a:lstStyle/>
                    <a:p>
                      <a:r>
                        <a:rPr lang="en-US" altLang="zh-TW" sz="1800" dirty="0" smtClean="0">
                          <a:latin typeface="微軟正黑體" panose="020B0604030504040204" pitchFamily="34" charset="-120"/>
                          <a:ea typeface="微軟正黑體" panose="020B0604030504040204" pitchFamily="34" charset="-120"/>
                        </a:rPr>
                        <a:t>17</a:t>
                      </a:r>
                      <a:r>
                        <a:rPr lang="zh-TW" altLang="en-US" sz="1800" dirty="0" smtClean="0">
                          <a:latin typeface="微軟正黑體" panose="020B0604030504040204" pitchFamily="34" charset="-120"/>
                          <a:ea typeface="微軟正黑體" panose="020B0604030504040204" pitchFamily="34" charset="-120"/>
                        </a:rPr>
                        <a:t>校</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smtClean="0">
                          <a:solidFill>
                            <a:schemeClr val="tx1"/>
                          </a:solidFill>
                          <a:latin typeface="微軟正黑體" panose="020B0604030504040204" pitchFamily="34" charset="-120"/>
                          <a:ea typeface="微軟正黑體" panose="020B0604030504040204" pitchFamily="34" charset="-120"/>
                        </a:rPr>
                        <a:t>23</a:t>
                      </a:r>
                      <a:r>
                        <a:rPr lang="zh-TW" altLang="en-US" sz="1800" dirty="0" smtClean="0">
                          <a:solidFill>
                            <a:schemeClr val="tx1"/>
                          </a:solidFill>
                          <a:latin typeface="微軟正黑體" panose="020B0604030504040204" pitchFamily="34" charset="-120"/>
                          <a:ea typeface="微軟正黑體" panose="020B0604030504040204" pitchFamily="34" charset="-120"/>
                        </a:rPr>
                        <a:t>校</a:t>
                      </a:r>
                      <a:endParaRPr lang="zh-TW" altLang="en-US" sz="1800" dirty="0">
                        <a:solidFill>
                          <a:schemeClr val="tx1"/>
                        </a:solidFill>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2"/>
                  </a:ext>
                </a:extLst>
              </a:tr>
              <a:tr h="370840">
                <a:tc>
                  <a:txBody>
                    <a:bodyPr/>
                    <a:lstStyle/>
                    <a:p>
                      <a:r>
                        <a:rPr lang="zh-TW" altLang="en-US" sz="1800" dirty="0" smtClean="0">
                          <a:latin typeface="微軟正黑體" panose="020B0604030504040204" pitchFamily="34" charset="-120"/>
                          <a:ea typeface="微軟正黑體" panose="020B0604030504040204" pitchFamily="34" charset="-120"/>
                        </a:rPr>
                        <a:t>職涯探索滿意度調查</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smtClean="0">
                          <a:latin typeface="微軟正黑體" panose="020B0604030504040204" pitchFamily="34" charset="-120"/>
                          <a:ea typeface="微軟正黑體" panose="020B0604030504040204" pitchFamily="34" charset="-120"/>
                        </a:rPr>
                        <a:t>91%</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smtClean="0">
                          <a:latin typeface="微軟正黑體" panose="020B0604030504040204" pitchFamily="34" charset="-120"/>
                          <a:ea typeface="微軟正黑體" panose="020B0604030504040204" pitchFamily="34" charset="-120"/>
                        </a:rPr>
                        <a:t>93%</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3"/>
                  </a:ext>
                </a:extLst>
              </a:tr>
            </a:tbl>
          </a:graphicData>
        </a:graphic>
      </p:graphicFrame>
      <p:pic>
        <p:nvPicPr>
          <p:cNvPr id="16" name="圖片 15"/>
          <p:cNvPicPr/>
          <p:nvPr/>
        </p:nvPicPr>
        <p:blipFill>
          <a:blip r:embed="rId2" cstate="print">
            <a:extLst>
              <a:ext uri="{28A0092B-C50C-407E-A947-70E740481C1C}">
                <a14:useLocalDpi xmlns:a14="http://schemas.microsoft.com/office/drawing/2010/main" val="0"/>
              </a:ext>
            </a:extLst>
          </a:blip>
          <a:stretch>
            <a:fillRect/>
          </a:stretch>
        </p:blipFill>
        <p:spPr>
          <a:xfrm>
            <a:off x="5951618" y="5420926"/>
            <a:ext cx="2067223" cy="1437074"/>
          </a:xfrm>
          <a:prstGeom prst="rect">
            <a:avLst/>
          </a:prstGeom>
        </p:spPr>
      </p:pic>
      <p:pic>
        <p:nvPicPr>
          <p:cNvPr id="17" name="圖片 16" descr="D:\102巧雲\104-1優質化\1041104溪湖國中職群參訪\1041104溪湖國中職群參訪 (6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0234" y="5420926"/>
            <a:ext cx="2124436" cy="1437074"/>
          </a:xfrm>
          <a:prstGeom prst="rect">
            <a:avLst/>
          </a:prstGeom>
          <a:noFill/>
          <a:ln>
            <a:noFill/>
          </a:ln>
        </p:spPr>
      </p:pic>
      <p:pic>
        <p:nvPicPr>
          <p:cNvPr id="18" name="圖片 17" descr="D:\102巧雲\104-1優質化\1041104溪湖國中職群參訪\1041104溪湖國中職群參訪 (4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4670" y="5410688"/>
            <a:ext cx="2077329" cy="1447312"/>
          </a:xfrm>
          <a:prstGeom prst="rect">
            <a:avLst/>
          </a:prstGeom>
          <a:noFill/>
          <a:ln>
            <a:noFill/>
          </a:ln>
        </p:spPr>
      </p:pic>
      <p:grpSp>
        <p:nvGrpSpPr>
          <p:cNvPr id="21" name="群組 20"/>
          <p:cNvGrpSpPr/>
          <p:nvPr/>
        </p:nvGrpSpPr>
        <p:grpSpPr>
          <a:xfrm>
            <a:off x="0" y="5980410"/>
            <a:ext cx="4017337" cy="831850"/>
            <a:chOff x="0" y="5980410"/>
            <a:chExt cx="4017337" cy="831850"/>
          </a:xfrm>
        </p:grpSpPr>
        <p:pic>
          <p:nvPicPr>
            <p:cNvPr id="24" name="圖片 23" descr="校徽.jpg"/>
            <p:cNvPicPr>
              <a:picLocks noChangeAspect="1"/>
            </p:cNvPicPr>
            <p:nvPr/>
          </p:nvPicPr>
          <p:blipFill>
            <a:blip r:embed="rId5">
              <a:extLst>
                <a:ext uri="{BEBA8EAE-BF5A-486C-A8C5-ECC9F3942E4B}">
                  <a14:imgProps xmlns:a14="http://schemas.microsoft.com/office/drawing/2010/main">
                    <a14:imgLayer r:embed="rId6">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字方塊 2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499701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8711" y="15875"/>
            <a:ext cx="10515600" cy="1325563"/>
          </a:xfrm>
        </p:spPr>
        <p:txBody>
          <a:bodyPr/>
          <a:lstStyle/>
          <a:p>
            <a:r>
              <a:rPr lang="zh-TW" altLang="en-US" sz="6600" dirty="0">
                <a:latin typeface="微軟正黑體" panose="020B0604030504040204" pitchFamily="34" charset="-120"/>
                <a:ea typeface="微軟正黑體" panose="020B0604030504040204" pitchFamily="34" charset="-120"/>
              </a:rPr>
              <a:t>招</a:t>
            </a:r>
            <a:r>
              <a:rPr lang="zh-TW" altLang="en-US" dirty="0" smtClean="0">
                <a:latin typeface="微軟正黑體" panose="020B0604030504040204" pitchFamily="34" charset="-120"/>
                <a:ea typeface="微軟正黑體" panose="020B0604030504040204" pitchFamily="34" charset="-120"/>
              </a:rPr>
              <a:t>生宣導文宣     </a:t>
            </a:r>
            <a:endParaRPr lang="zh-TW" altLang="en-US" dirty="0">
              <a:latin typeface="微軟正黑體" panose="020B0604030504040204" pitchFamily="34" charset="-120"/>
              <a:ea typeface="微軟正黑體" panose="020B0604030504040204" pitchFamily="34" charset="-120"/>
            </a:endParaRPr>
          </a:p>
        </p:txBody>
      </p:sp>
      <p:grpSp>
        <p:nvGrpSpPr>
          <p:cNvPr id="15" name="Group 4"/>
          <p:cNvGrpSpPr>
            <a:grpSpLocks/>
          </p:cNvGrpSpPr>
          <p:nvPr/>
        </p:nvGrpSpPr>
        <p:grpSpPr bwMode="auto">
          <a:xfrm>
            <a:off x="1747351" y="1496183"/>
            <a:ext cx="9296960" cy="2879934"/>
            <a:chOff x="521" y="845"/>
            <a:chExt cx="4718" cy="2105"/>
          </a:xfrm>
        </p:grpSpPr>
        <p:sp>
          <p:nvSpPr>
            <p:cNvPr id="19" name="AutoShape 5"/>
            <p:cNvSpPr>
              <a:spLocks noChangeArrowheads="1"/>
            </p:cNvSpPr>
            <p:nvPr/>
          </p:nvSpPr>
          <p:spPr bwMode="auto">
            <a:xfrm>
              <a:off x="521" y="1008"/>
              <a:ext cx="4718" cy="19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1.</a:t>
              </a:r>
              <a:r>
                <a:rPr lang="zh-TW" altLang="en-US" sz="2000" dirty="0">
                  <a:solidFill>
                    <a:srgbClr val="002060"/>
                  </a:solidFill>
                  <a:latin typeface="微軟正黑體" panose="020B0604030504040204" pitchFamily="34" charset="-120"/>
                  <a:ea typeface="微軟正黑體" panose="020B0604030504040204" pitchFamily="34" charset="-120"/>
                </a:rPr>
                <a:t>製作本校各項競賽及評鑑之優良成績以及四技二專升學總榜單帆布看板，</a:t>
              </a:r>
              <a:r>
                <a:rPr lang="zh-TW" altLang="en-US" sz="2000" dirty="0" smtClean="0">
                  <a:solidFill>
                    <a:srgbClr val="002060"/>
                  </a:solidFill>
                  <a:latin typeface="微軟正黑體" panose="020B0604030504040204" pitchFamily="34" charset="-120"/>
                  <a:ea typeface="微軟正黑體" panose="020B0604030504040204" pitchFamily="34" charset="-120"/>
                </a:rPr>
                <a:t>全年</a:t>
              </a:r>
              <a:endParaRPr lang="en-US" altLang="zh-TW" sz="2000" dirty="0" smtClean="0">
                <a:solidFill>
                  <a:srgbClr val="002060"/>
                </a:solidFill>
                <a:latin typeface="微軟正黑體" panose="020B0604030504040204" pitchFamily="34" charset="-120"/>
                <a:ea typeface="微軟正黑體" panose="020B0604030504040204" pitchFamily="34" charset="-120"/>
              </a:endParaRPr>
            </a:p>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 </a:t>
              </a:r>
              <a:r>
                <a:rPr lang="en-US" altLang="zh-TW" sz="2000" dirty="0" smtClean="0">
                  <a:solidFill>
                    <a:srgbClr val="002060"/>
                  </a:solidFill>
                  <a:latin typeface="微軟正黑體" panose="020B0604030504040204" pitchFamily="34" charset="-120"/>
                  <a:ea typeface="微軟正黑體" panose="020B0604030504040204" pitchFamily="34" charset="-120"/>
                </a:rPr>
                <a:t>  </a:t>
              </a:r>
              <a:r>
                <a:rPr lang="zh-TW" altLang="en-US" sz="2000" dirty="0" smtClean="0">
                  <a:solidFill>
                    <a:srgbClr val="002060"/>
                  </a:solidFill>
                  <a:latin typeface="微軟正黑體" panose="020B0604030504040204" pitchFamily="34" charset="-120"/>
                  <a:ea typeface="微軟正黑體" panose="020B0604030504040204" pitchFamily="34" charset="-120"/>
                </a:rPr>
                <a:t>張掛</a:t>
              </a:r>
              <a:r>
                <a:rPr lang="zh-TW" altLang="en-US" sz="2000" dirty="0">
                  <a:solidFill>
                    <a:srgbClr val="002060"/>
                  </a:solidFill>
                  <a:latin typeface="微軟正黑體" panose="020B0604030504040204" pitchFamily="34" charset="-120"/>
                  <a:ea typeface="微軟正黑體" panose="020B0604030504040204" pitchFamily="34" charset="-120"/>
                </a:rPr>
                <a:t>校區外牆，擴大宣導。</a:t>
              </a:r>
            </a:p>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2.</a:t>
              </a:r>
              <a:r>
                <a:rPr lang="zh-TW" altLang="en-US" sz="2000" dirty="0">
                  <a:solidFill>
                    <a:srgbClr val="002060"/>
                  </a:solidFill>
                  <a:latin typeface="微軟正黑體" panose="020B0604030504040204" pitchFamily="34" charset="-120"/>
                  <a:ea typeface="微軟正黑體" panose="020B0604030504040204" pitchFamily="34" charset="-120"/>
                </a:rPr>
                <a:t>製作招生宣導品─名片、隨身碟、</a:t>
              </a:r>
              <a:r>
                <a:rPr lang="en-US" altLang="zh-TW" sz="2000" dirty="0">
                  <a:solidFill>
                    <a:srgbClr val="002060"/>
                  </a:solidFill>
                  <a:latin typeface="微軟正黑體" panose="020B0604030504040204" pitchFamily="34" charset="-120"/>
                  <a:ea typeface="微軟正黑體" panose="020B0604030504040204" pitchFamily="34" charset="-120"/>
                </a:rPr>
                <a:t>DM</a:t>
              </a:r>
              <a:r>
                <a:rPr lang="zh-TW" altLang="en-US" sz="2000" dirty="0">
                  <a:solidFill>
                    <a:srgbClr val="002060"/>
                  </a:solidFill>
                  <a:latin typeface="微軟正黑體" panose="020B0604030504040204" pitchFamily="34" charset="-120"/>
                  <a:ea typeface="微軟正黑體" panose="020B0604030504040204" pitchFamily="34" charset="-120"/>
                </a:rPr>
                <a:t>、</a:t>
              </a:r>
              <a:r>
                <a:rPr lang="en-US" altLang="zh-TW" sz="2000" dirty="0">
                  <a:solidFill>
                    <a:srgbClr val="002060"/>
                  </a:solidFill>
                  <a:latin typeface="微軟正黑體" panose="020B0604030504040204" pitchFamily="34" charset="-120"/>
                  <a:ea typeface="微軟正黑體" panose="020B0604030504040204" pitchFamily="34" charset="-120"/>
                </a:rPr>
                <a:t>L</a:t>
              </a:r>
              <a:r>
                <a:rPr lang="zh-TW" altLang="en-US" sz="2000" dirty="0">
                  <a:solidFill>
                    <a:srgbClr val="002060"/>
                  </a:solidFill>
                  <a:latin typeface="微軟正黑體" panose="020B0604030504040204" pitchFamily="34" charset="-120"/>
                  <a:ea typeface="微軟正黑體" panose="020B0604030504040204" pitchFamily="34" charset="-120"/>
                </a:rPr>
                <a:t>型資料夾、包裝衛生紙等，透過</a:t>
              </a:r>
              <a:r>
                <a:rPr lang="zh-TW" altLang="en-US" sz="2000" dirty="0" smtClean="0">
                  <a:solidFill>
                    <a:srgbClr val="002060"/>
                  </a:solidFill>
                  <a:latin typeface="微軟正黑體" panose="020B0604030504040204" pitchFamily="34" charset="-120"/>
                  <a:ea typeface="微軟正黑體" panose="020B0604030504040204" pitchFamily="34" charset="-120"/>
                </a:rPr>
                <a:t>招生</a:t>
              </a:r>
              <a:endParaRPr lang="en-US" altLang="zh-TW" sz="2000" dirty="0" smtClean="0">
                <a:solidFill>
                  <a:srgbClr val="002060"/>
                </a:solidFill>
                <a:latin typeface="微軟正黑體" panose="020B0604030504040204" pitchFamily="34" charset="-120"/>
                <a:ea typeface="微軟正黑體" panose="020B0604030504040204" pitchFamily="34" charset="-120"/>
              </a:endParaRPr>
            </a:p>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 </a:t>
              </a:r>
              <a:r>
                <a:rPr lang="en-US" altLang="zh-TW" sz="2000" dirty="0" smtClean="0">
                  <a:solidFill>
                    <a:srgbClr val="002060"/>
                  </a:solidFill>
                  <a:latin typeface="微軟正黑體" panose="020B0604030504040204" pitchFamily="34" charset="-120"/>
                  <a:ea typeface="微軟正黑體" panose="020B0604030504040204" pitchFamily="34" charset="-120"/>
                </a:rPr>
                <a:t>  </a:t>
              </a:r>
              <a:r>
                <a:rPr lang="zh-TW" altLang="en-US" sz="2000" dirty="0" smtClean="0">
                  <a:solidFill>
                    <a:srgbClr val="002060"/>
                  </a:solidFill>
                  <a:latin typeface="微軟正黑體" panose="020B0604030504040204" pitchFamily="34" charset="-120"/>
                  <a:ea typeface="微軟正黑體" panose="020B0604030504040204" pitchFamily="34" charset="-120"/>
                </a:rPr>
                <a:t>宣導</a:t>
              </a:r>
              <a:r>
                <a:rPr lang="zh-TW" altLang="en-US" sz="2000" dirty="0">
                  <a:solidFill>
                    <a:srgbClr val="002060"/>
                  </a:solidFill>
                  <a:latin typeface="微軟正黑體" panose="020B0604030504040204" pitchFamily="34" charset="-120"/>
                  <a:ea typeface="微軟正黑體" panose="020B0604030504040204" pitchFamily="34" charset="-120"/>
                </a:rPr>
                <a:t>及來賓參訪，宣達本校辦學特色、成果及招生科別。其中隨身碟、</a:t>
              </a:r>
              <a:r>
                <a:rPr lang="en-US" altLang="zh-TW" sz="2000" dirty="0">
                  <a:solidFill>
                    <a:srgbClr val="002060"/>
                  </a:solidFill>
                  <a:latin typeface="微軟正黑體" panose="020B0604030504040204" pitchFamily="34" charset="-120"/>
                  <a:ea typeface="微軟正黑體" panose="020B0604030504040204" pitchFamily="34" charset="-120"/>
                </a:rPr>
                <a:t>L</a:t>
              </a:r>
              <a:r>
                <a:rPr lang="zh-TW" altLang="en-US" sz="2000" dirty="0">
                  <a:solidFill>
                    <a:srgbClr val="002060"/>
                  </a:solidFill>
                  <a:latin typeface="微軟正黑體" panose="020B0604030504040204" pitchFamily="34" charset="-120"/>
                  <a:ea typeface="微軟正黑體" panose="020B0604030504040204" pitchFamily="34" charset="-120"/>
                </a:rPr>
                <a:t>型</a:t>
              </a:r>
              <a:r>
                <a:rPr lang="zh-TW" altLang="en-US" sz="2000" dirty="0" smtClean="0">
                  <a:solidFill>
                    <a:srgbClr val="002060"/>
                  </a:solidFill>
                  <a:latin typeface="微軟正黑體" panose="020B0604030504040204" pitchFamily="34" charset="-120"/>
                  <a:ea typeface="微軟正黑體" panose="020B0604030504040204" pitchFamily="34" charset="-120"/>
                </a:rPr>
                <a:t>資料</a:t>
              </a:r>
              <a:endParaRPr lang="en-US" altLang="zh-TW" sz="2000" dirty="0" smtClean="0">
                <a:solidFill>
                  <a:srgbClr val="002060"/>
                </a:solidFill>
                <a:latin typeface="微軟正黑體" panose="020B0604030504040204" pitchFamily="34" charset="-120"/>
                <a:ea typeface="微軟正黑體" panose="020B0604030504040204" pitchFamily="34" charset="-120"/>
              </a:endParaRPr>
            </a:p>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 </a:t>
              </a:r>
              <a:r>
                <a:rPr lang="en-US" altLang="zh-TW" sz="2000" dirty="0" smtClean="0">
                  <a:solidFill>
                    <a:srgbClr val="002060"/>
                  </a:solidFill>
                  <a:latin typeface="微軟正黑體" panose="020B0604030504040204" pitchFamily="34" charset="-120"/>
                  <a:ea typeface="微軟正黑體" panose="020B0604030504040204" pitchFamily="34" charset="-120"/>
                </a:rPr>
                <a:t>  </a:t>
              </a:r>
              <a:r>
                <a:rPr lang="zh-TW" altLang="en-US" sz="2000" dirty="0" smtClean="0">
                  <a:solidFill>
                    <a:srgbClr val="002060"/>
                  </a:solidFill>
                  <a:latin typeface="微軟正黑體" panose="020B0604030504040204" pitchFamily="34" charset="-120"/>
                  <a:ea typeface="微軟正黑體" panose="020B0604030504040204" pitchFamily="34" charset="-120"/>
                </a:rPr>
                <a:t>夾</a:t>
              </a:r>
              <a:r>
                <a:rPr lang="zh-TW" altLang="en-US" sz="2000" dirty="0">
                  <a:solidFill>
                    <a:srgbClr val="002060"/>
                  </a:solidFill>
                  <a:latin typeface="微軟正黑體" panose="020B0604030504040204" pitchFamily="34" charset="-120"/>
                  <a:ea typeface="微軟正黑體" panose="020B0604030504040204" pitchFamily="34" charset="-120"/>
                </a:rPr>
                <a:t>及包裝衛生紙之設計由本校室內設計科學生展現專長設計符合本校形象之</a:t>
              </a:r>
              <a:r>
                <a:rPr lang="zh-TW" altLang="en-US" sz="2000" dirty="0" smtClean="0">
                  <a:solidFill>
                    <a:srgbClr val="002060"/>
                  </a:solidFill>
                  <a:latin typeface="微軟正黑體" panose="020B0604030504040204" pitchFamily="34" charset="-120"/>
                  <a:ea typeface="微軟正黑體" panose="020B0604030504040204" pitchFamily="34" charset="-120"/>
                </a:rPr>
                <a:t>可</a:t>
              </a:r>
              <a:endParaRPr lang="en-US" altLang="zh-TW" sz="2000" dirty="0" smtClean="0">
                <a:solidFill>
                  <a:srgbClr val="002060"/>
                </a:solidFill>
                <a:latin typeface="微軟正黑體" panose="020B0604030504040204" pitchFamily="34" charset="-120"/>
                <a:ea typeface="微軟正黑體" panose="020B0604030504040204" pitchFamily="34" charset="-120"/>
              </a:endParaRPr>
            </a:p>
            <a:p>
              <a:pPr eaLnBrk="1" hangingPunct="1">
                <a:lnSpc>
                  <a:spcPct val="130000"/>
                </a:lnSpc>
              </a:pPr>
              <a:r>
                <a:rPr lang="en-US" altLang="zh-TW" sz="2000" dirty="0">
                  <a:solidFill>
                    <a:srgbClr val="002060"/>
                  </a:solidFill>
                  <a:latin typeface="微軟正黑體" panose="020B0604030504040204" pitchFamily="34" charset="-120"/>
                  <a:ea typeface="微軟正黑體" panose="020B0604030504040204" pitchFamily="34" charset="-120"/>
                </a:rPr>
                <a:t> </a:t>
              </a:r>
              <a:r>
                <a:rPr lang="en-US" altLang="zh-TW" sz="2000" dirty="0" smtClean="0">
                  <a:solidFill>
                    <a:srgbClr val="002060"/>
                  </a:solidFill>
                  <a:latin typeface="微軟正黑體" panose="020B0604030504040204" pitchFamily="34" charset="-120"/>
                  <a:ea typeface="微軟正黑體" panose="020B0604030504040204" pitchFamily="34" charset="-120"/>
                </a:rPr>
                <a:t>  </a:t>
              </a:r>
              <a:r>
                <a:rPr lang="zh-TW" altLang="en-US" sz="2000" dirty="0" smtClean="0">
                  <a:solidFill>
                    <a:srgbClr val="002060"/>
                  </a:solidFill>
                  <a:latin typeface="微軟正黑體" panose="020B0604030504040204" pitchFamily="34" charset="-120"/>
                  <a:ea typeface="微軟正黑體" panose="020B0604030504040204" pitchFamily="34" charset="-120"/>
                </a:rPr>
                <a:t>愛</a:t>
              </a:r>
              <a:r>
                <a:rPr lang="zh-TW" altLang="en-US" sz="2000" dirty="0">
                  <a:solidFill>
                    <a:srgbClr val="002060"/>
                  </a:solidFill>
                  <a:latin typeface="微軟正黑體" panose="020B0604030504040204" pitchFamily="34" charset="-120"/>
                  <a:ea typeface="微軟正黑體" panose="020B0604030504040204" pitchFamily="34" charset="-120"/>
                </a:rPr>
                <a:t>公仔，廣受國中端學生</a:t>
              </a:r>
              <a:r>
                <a:rPr lang="zh-TW" altLang="en-US" sz="2000" dirty="0" smtClean="0">
                  <a:solidFill>
                    <a:srgbClr val="002060"/>
                  </a:solidFill>
                  <a:latin typeface="微軟正黑體" panose="020B0604030504040204" pitchFamily="34" charset="-120"/>
                  <a:ea typeface="微軟正黑體" panose="020B0604030504040204" pitchFamily="34" charset="-120"/>
                </a:rPr>
                <a:t>好評，也讓本校學生知道「原來我也可以」。</a:t>
              </a:r>
              <a:endParaRPr lang="zh-TW" altLang="en-US" sz="2000" dirty="0">
                <a:solidFill>
                  <a:srgbClr val="002060"/>
                </a:solidFill>
                <a:latin typeface="微軟正黑體" panose="020B0604030504040204" pitchFamily="34" charset="-120"/>
                <a:ea typeface="微軟正黑體" panose="020B0604030504040204" pitchFamily="34" charset="-120"/>
              </a:endParaRPr>
            </a:p>
            <a:p>
              <a:pPr eaLnBrk="1" hangingPunct="1">
                <a:lnSpc>
                  <a:spcPct val="130000"/>
                </a:lnSpc>
              </a:pPr>
              <a:endParaRPr lang="zh-TW" altLang="en-US" sz="2000" dirty="0">
                <a:solidFill>
                  <a:srgbClr val="002060"/>
                </a:solidFill>
                <a:latin typeface="微軟正黑體" panose="020B0604030504040204" pitchFamily="34" charset="-120"/>
                <a:ea typeface="微軟正黑體" panose="020B0604030504040204" pitchFamily="34" charset="-120"/>
              </a:endParaRPr>
            </a:p>
          </p:txBody>
        </p:sp>
        <p:sp>
          <p:nvSpPr>
            <p:cNvPr id="20" name="AutoShape 6"/>
            <p:cNvSpPr>
              <a:spLocks noChangeArrowheads="1"/>
            </p:cNvSpPr>
            <p:nvPr/>
          </p:nvSpPr>
          <p:spPr bwMode="auto">
            <a:xfrm>
              <a:off x="703" y="845"/>
              <a:ext cx="2132" cy="301"/>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latin typeface="微軟正黑體" panose="020B0604030504040204" pitchFamily="34" charset="-120"/>
                  <a:ea typeface="微軟正黑體" panose="020B0604030504040204" pitchFamily="34" charset="-120"/>
                </a:rPr>
                <a:t>質化成效</a:t>
              </a:r>
              <a:endParaRPr lang="en-US" altLang="ja-JP" sz="2800" dirty="0">
                <a:solidFill>
                  <a:schemeClr val="bg1"/>
                </a:solidFill>
                <a:latin typeface="微軟正黑體" panose="020B0604030504040204" pitchFamily="34" charset="-120"/>
                <a:ea typeface="微軟正黑體" panose="020B0604030504040204" pitchFamily="34" charset="-120"/>
              </a:endParaRPr>
            </a:p>
          </p:txBody>
        </p:sp>
      </p:grpSp>
      <p:pic>
        <p:nvPicPr>
          <p:cNvPr id="14" name="圖片 13"/>
          <p:cNvPicPr/>
          <p:nvPr/>
        </p:nvPicPr>
        <p:blipFill>
          <a:blip r:embed="rId2" cstate="print">
            <a:extLst>
              <a:ext uri="{28A0092B-C50C-407E-A947-70E740481C1C}">
                <a14:useLocalDpi xmlns:a14="http://schemas.microsoft.com/office/drawing/2010/main" val="0"/>
              </a:ext>
            </a:extLst>
          </a:blip>
          <a:stretch>
            <a:fillRect/>
          </a:stretch>
        </p:blipFill>
        <p:spPr>
          <a:xfrm>
            <a:off x="1747351" y="4556795"/>
            <a:ext cx="2458859" cy="1447552"/>
          </a:xfrm>
          <a:prstGeom prst="rect">
            <a:avLst/>
          </a:prstGeom>
          <a:ln>
            <a:noFill/>
          </a:ln>
          <a:effectLst>
            <a:softEdge rad="112500"/>
          </a:effectLst>
        </p:spPr>
      </p:pic>
      <p:pic>
        <p:nvPicPr>
          <p:cNvPr id="16" name="圖片 15"/>
          <p:cNvPicPr/>
          <p:nvPr/>
        </p:nvPicPr>
        <p:blipFill rotWithShape="1">
          <a:blip r:embed="rId3" cstate="print">
            <a:extLst>
              <a:ext uri="{28A0092B-C50C-407E-A947-70E740481C1C}">
                <a14:useLocalDpi xmlns:a14="http://schemas.microsoft.com/office/drawing/2010/main" val="0"/>
              </a:ext>
            </a:extLst>
          </a:blip>
          <a:srcRect t="10769"/>
          <a:stretch/>
        </p:blipFill>
        <p:spPr bwMode="auto">
          <a:xfrm>
            <a:off x="6371743" y="4556794"/>
            <a:ext cx="2447269" cy="1447552"/>
          </a:xfrm>
          <a:prstGeom prst="rect">
            <a:avLst/>
          </a:prstGeom>
          <a:ln>
            <a:noFill/>
          </a:ln>
          <a:effectLst>
            <a:softEdge rad="112500"/>
          </a:effectLst>
          <a:extLst>
            <a:ext uri="{53640926-AAD7-44D8-BBD7-CCE9431645EC}">
              <a14:shadowObscured xmlns:a14="http://schemas.microsoft.com/office/drawing/2010/main"/>
            </a:ext>
          </a:extLst>
        </p:spPr>
      </p:pic>
      <p:pic>
        <p:nvPicPr>
          <p:cNvPr id="1026" name="Picture 2" descr="D:\102巧雲\103-2優質化\隨身碟版面.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54" b="10869"/>
          <a:stretch/>
        </p:blipFill>
        <p:spPr bwMode="auto">
          <a:xfrm>
            <a:off x="4228811" y="4556794"/>
            <a:ext cx="2142932" cy="1447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圖片 16"/>
          <p:cNvPicPr/>
          <p:nvPr/>
        </p:nvPicPr>
        <p:blipFill rotWithShape="1">
          <a:blip r:embed="rId5"/>
          <a:srcRect l="13368" t="11667" r="12153" b="4444"/>
          <a:stretch/>
        </p:blipFill>
        <p:spPr bwMode="auto">
          <a:xfrm>
            <a:off x="8819012" y="4556794"/>
            <a:ext cx="2029439" cy="1447552"/>
          </a:xfrm>
          <a:prstGeom prst="rect">
            <a:avLst/>
          </a:prstGeom>
          <a:ln>
            <a:noFill/>
          </a:ln>
          <a:effectLst>
            <a:softEdge rad="112500"/>
          </a:effectLst>
          <a:extLst>
            <a:ext uri="{53640926-AAD7-44D8-BBD7-CCE9431645EC}">
              <a14:shadowObscured xmlns:a14="http://schemas.microsoft.com/office/drawing/2010/main"/>
            </a:ext>
          </a:extLst>
        </p:spPr>
      </p:pic>
      <p:grpSp>
        <p:nvGrpSpPr>
          <p:cNvPr id="13" name="群組 12"/>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6">
              <a:extLst>
                <a:ext uri="{BEBA8EAE-BF5A-486C-A8C5-ECC9F3942E4B}">
                  <a14:imgProps xmlns:a14="http://schemas.microsoft.com/office/drawing/2010/main">
                    <a14:imgLayer r:embed="rId7">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字方塊 2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612356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子計畫概況及成果</a:t>
            </a:r>
            <a:endParaRPr lang="zh-TW" altLang="en-US" sz="5400"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1448972" y="1631852"/>
            <a:ext cx="9819250" cy="374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rPr>
              <a:t>103-3  </a:t>
            </a: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校園藝術環境塑造計畫</a:t>
            </a:r>
            <a:b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br>
            <a:endParaRPr lang="en-US" altLang="zh-TW" sz="44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承辦單位：總務處</a:t>
            </a:r>
            <a:endPar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1868724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0" y="-6279"/>
            <a:ext cx="12191999" cy="923330"/>
          </a:xfrm>
          <a:prstGeom prst="rect">
            <a:avLst/>
          </a:prstGeom>
          <a:noFill/>
        </p:spPr>
        <p:txBody>
          <a:bodyPr wrap="square" rtlCol="0">
            <a:spAutoFit/>
          </a:bodyPr>
          <a:lstStyle/>
          <a:p>
            <a:pPr algn="ctr"/>
            <a:r>
              <a:rPr lang="en-US" altLang="zh-TW" sz="5400" dirty="0" smtClean="0">
                <a:latin typeface="微軟正黑體" panose="020B0604030504040204" pitchFamily="34" charset="-120"/>
                <a:ea typeface="微軟正黑體" panose="020B0604030504040204" pitchFamily="34" charset="-120"/>
              </a:rPr>
              <a:t>103-3  </a:t>
            </a:r>
            <a:r>
              <a:rPr lang="zh-TW" altLang="en-US" sz="5400" dirty="0" smtClean="0">
                <a:latin typeface="微軟正黑體" panose="020B0604030504040204" pitchFamily="34" charset="-120"/>
                <a:ea typeface="微軟正黑體" panose="020B0604030504040204" pitchFamily="34" charset="-120"/>
              </a:rPr>
              <a:t>校園藝術環境塑造計畫</a:t>
            </a:r>
          </a:p>
        </p:txBody>
      </p:sp>
      <p:sp>
        <p:nvSpPr>
          <p:cNvPr id="9" name="文字方塊 8"/>
          <p:cNvSpPr txBox="1"/>
          <p:nvPr/>
        </p:nvSpPr>
        <p:spPr>
          <a:xfrm>
            <a:off x="2531074" y="1340892"/>
            <a:ext cx="7129849" cy="3600986"/>
          </a:xfrm>
          <a:prstGeom prst="rect">
            <a:avLst/>
          </a:prstGeom>
          <a:noFill/>
        </p:spPr>
        <p:txBody>
          <a:bodyPr wrap="square" rtlCol="0">
            <a:spAutoFit/>
          </a:bodyPr>
          <a:lstStyle/>
          <a:p>
            <a:pPr algn="ctr"/>
            <a:r>
              <a:rPr lang="zh-TW" altLang="en-US" sz="4800" dirty="0" smtClean="0">
                <a:latin typeface="微軟正黑體" panose="020B0604030504040204" pitchFamily="34" charset="-120"/>
                <a:ea typeface="微軟正黑體" panose="020B0604030504040204" pitchFamily="34" charset="-120"/>
              </a:rPr>
              <a:t>辦理項目</a:t>
            </a:r>
            <a:endParaRPr lang="en-US" altLang="zh-TW" sz="4800" dirty="0" smtClean="0">
              <a:latin typeface="微軟正黑體" panose="020B0604030504040204" pitchFamily="34" charset="-120"/>
              <a:ea typeface="微軟正黑體" panose="020B0604030504040204" pitchFamily="34" charset="-120"/>
            </a:endParaRPr>
          </a:p>
          <a:p>
            <a:pPr algn="ctr"/>
            <a:endParaRPr lang="en-US" altLang="zh-TW" sz="2000" dirty="0" smtClean="0">
              <a:latin typeface="微軟正黑體" panose="020B0604030504040204" pitchFamily="34" charset="-120"/>
              <a:ea typeface="微軟正黑體" panose="020B0604030504040204" pitchFamily="34" charset="-120"/>
            </a:endParaRPr>
          </a:p>
          <a:p>
            <a:r>
              <a:rPr lang="en-US" altLang="zh-TW" sz="3200" dirty="0" smtClean="0">
                <a:latin typeface="微軟正黑體" panose="020B0604030504040204" pitchFamily="34" charset="-120"/>
                <a:ea typeface="微軟正黑體" panose="020B0604030504040204" pitchFamily="34" charset="-120"/>
              </a:rPr>
              <a:t>1.</a:t>
            </a:r>
            <a:r>
              <a:rPr lang="zh-TW" altLang="en-US" sz="3200" dirty="0" smtClean="0">
                <a:latin typeface="微軟正黑體" panose="020B0604030504040204" pitchFamily="34" charset="-120"/>
                <a:ea typeface="微軟正黑體" panose="020B0604030504040204" pitchFamily="34" charset="-120"/>
              </a:rPr>
              <a:t>校園綠美化、藝術化。</a:t>
            </a:r>
          </a:p>
          <a:p>
            <a:endParaRPr lang="zh-TW" altLang="en-US" sz="3200" dirty="0" smtClean="0">
              <a:latin typeface="微軟正黑體" panose="020B0604030504040204" pitchFamily="34" charset="-120"/>
              <a:ea typeface="微軟正黑體" panose="020B0604030504040204" pitchFamily="34" charset="-120"/>
            </a:endParaRPr>
          </a:p>
          <a:p>
            <a:r>
              <a:rPr lang="en-US" altLang="zh-TW" sz="3200" dirty="0" smtClean="0">
                <a:latin typeface="微軟正黑體" panose="020B0604030504040204" pitchFamily="34" charset="-120"/>
                <a:ea typeface="微軟正黑體" panose="020B0604030504040204" pitchFamily="34" charset="-120"/>
              </a:rPr>
              <a:t>2.</a:t>
            </a:r>
            <a:r>
              <a:rPr lang="zh-TW" altLang="en-US" sz="3200" dirty="0" smtClean="0">
                <a:latin typeface="微軟正黑體" panose="020B0604030504040204" pitchFamily="34" charset="-120"/>
                <a:ea typeface="微軟正黑體" panose="020B0604030504040204" pitchFamily="34" charset="-120"/>
              </a:rPr>
              <a:t>藝術教育活動、藝術環境教育講座。</a:t>
            </a:r>
          </a:p>
          <a:p>
            <a:endParaRPr lang="zh-TW" altLang="en-US" sz="3200" dirty="0" smtClean="0">
              <a:latin typeface="微軟正黑體" panose="020B0604030504040204" pitchFamily="34" charset="-120"/>
              <a:ea typeface="微軟正黑體" panose="020B0604030504040204" pitchFamily="34" charset="-120"/>
            </a:endParaRPr>
          </a:p>
          <a:p>
            <a:r>
              <a:rPr lang="en-US" altLang="zh-TW" sz="3200" dirty="0" smtClean="0">
                <a:latin typeface="微軟正黑體" panose="020B0604030504040204" pitchFamily="34" charset="-120"/>
                <a:ea typeface="微軟正黑體" panose="020B0604030504040204" pitchFamily="34" charset="-120"/>
              </a:rPr>
              <a:t>3.</a:t>
            </a:r>
            <a:r>
              <a:rPr lang="zh-TW" altLang="en-US" sz="3200" dirty="0" smtClean="0">
                <a:latin typeface="微軟正黑體" panose="020B0604030504040204" pitchFamily="34" charset="-120"/>
                <a:ea typeface="微軟正黑體" panose="020B0604030504040204" pitchFamily="34" charset="-120"/>
              </a:rPr>
              <a:t>參與藝文活動。</a:t>
            </a: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143542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en-US" altLang="zh-TW" sz="5400" dirty="0" smtClean="0">
                <a:latin typeface="微軟正黑體" panose="020B0604030504040204" pitchFamily="34" charset="-120"/>
                <a:ea typeface="微軟正黑體" panose="020B0604030504040204" pitchFamily="34" charset="-120"/>
              </a:rPr>
              <a:t>103-3  </a:t>
            </a:r>
            <a:r>
              <a:rPr lang="zh-TW" altLang="en-US" sz="5400" dirty="0" smtClean="0">
                <a:latin typeface="微軟正黑體" panose="020B0604030504040204" pitchFamily="34" charset="-120"/>
                <a:ea typeface="微軟正黑體" panose="020B0604030504040204" pitchFamily="34" charset="-120"/>
              </a:rPr>
              <a:t>校園藝術環境塑造計畫</a:t>
            </a:r>
          </a:p>
        </p:txBody>
      </p:sp>
      <p:sp>
        <p:nvSpPr>
          <p:cNvPr id="6" name="文字方塊 5"/>
          <p:cNvSpPr txBox="1"/>
          <p:nvPr/>
        </p:nvSpPr>
        <p:spPr>
          <a:xfrm>
            <a:off x="820614" y="1169087"/>
            <a:ext cx="10550769" cy="4379660"/>
          </a:xfrm>
          <a:prstGeom prst="rect">
            <a:avLst/>
          </a:prstGeom>
          <a:noFill/>
        </p:spPr>
        <p:txBody>
          <a:bodyPr wrap="square" rtlCol="0">
            <a:spAutoFit/>
          </a:bodyPr>
          <a:lstStyle/>
          <a:p>
            <a:pPr algn="ctr">
              <a:lnSpc>
                <a:spcPct val="120000"/>
              </a:lnSpc>
            </a:pPr>
            <a:r>
              <a:rPr lang="zh-TW" altLang="en-US" sz="4800" dirty="0">
                <a:latin typeface="微軟正黑體" panose="020B0604030504040204" pitchFamily="34" charset="-120"/>
                <a:ea typeface="微軟正黑體" panose="020B0604030504040204" pitchFamily="34" charset="-120"/>
              </a:rPr>
              <a:t>預期效益</a:t>
            </a:r>
            <a:endParaRPr lang="en-US" altLang="zh-TW" sz="2000" dirty="0">
              <a:latin typeface="微軟正黑體" panose="020B0604030504040204" pitchFamily="34" charset="-120"/>
              <a:ea typeface="微軟正黑體" panose="020B0604030504040204" pitchFamily="34" charset="-120"/>
            </a:endParaRPr>
          </a:p>
          <a:p>
            <a:pPr algn="ctr">
              <a:lnSpc>
                <a:spcPct val="130000"/>
              </a:lnSpc>
            </a:pPr>
            <a:endParaRPr lang="en-US" altLang="zh-TW" sz="2000" dirty="0" smtClean="0">
              <a:latin typeface="微軟正黑體" panose="020B0604030504040204" pitchFamily="34" charset="-120"/>
              <a:ea typeface="微軟正黑體" panose="020B0604030504040204" pitchFamily="34" charset="-120"/>
            </a:endParaRPr>
          </a:p>
          <a:p>
            <a:pPr>
              <a:lnSpc>
                <a:spcPct val="130000"/>
              </a:lnSpc>
            </a:pPr>
            <a:r>
              <a:rPr lang="en-US" altLang="zh-TW" sz="3000" dirty="0" smtClean="0">
                <a:latin typeface="微軟正黑體" panose="020B0604030504040204" pitchFamily="34" charset="-120"/>
                <a:ea typeface="微軟正黑體" panose="020B0604030504040204" pitchFamily="34" charset="-120"/>
              </a:rPr>
              <a:t>1.</a:t>
            </a:r>
            <a:r>
              <a:rPr lang="zh-TW" altLang="en-US" sz="3000" dirty="0" smtClean="0">
                <a:latin typeface="微軟正黑體" panose="020B0604030504040204" pitchFamily="34" charset="-120"/>
                <a:ea typeface="微軟正黑體" panose="020B0604030504040204" pitchFamily="34" charset="-120"/>
              </a:rPr>
              <a:t>形塑藝術化校園，提升校園環境品質。</a:t>
            </a:r>
            <a:endParaRPr lang="en-US" altLang="zh-TW" sz="3000" dirty="0" smtClean="0">
              <a:latin typeface="微軟正黑體" panose="020B0604030504040204" pitchFamily="34" charset="-120"/>
              <a:ea typeface="微軟正黑體" panose="020B0604030504040204" pitchFamily="34" charset="-120"/>
            </a:endParaRPr>
          </a:p>
          <a:p>
            <a:pPr>
              <a:lnSpc>
                <a:spcPct val="130000"/>
              </a:lnSpc>
            </a:pPr>
            <a:endParaRPr lang="zh-TW" altLang="en-US" sz="3000" dirty="0" smtClean="0">
              <a:latin typeface="微軟正黑體" panose="020B0604030504040204" pitchFamily="34" charset="-120"/>
              <a:ea typeface="微軟正黑體" panose="020B0604030504040204" pitchFamily="34" charset="-120"/>
            </a:endParaRPr>
          </a:p>
          <a:p>
            <a:pPr>
              <a:lnSpc>
                <a:spcPct val="130000"/>
              </a:lnSpc>
            </a:pPr>
            <a:r>
              <a:rPr lang="en-US" altLang="zh-TW" sz="3000" dirty="0" smtClean="0">
                <a:latin typeface="微軟正黑體" panose="020B0604030504040204" pitchFamily="34" charset="-120"/>
                <a:ea typeface="微軟正黑體" panose="020B0604030504040204" pitchFamily="34" charset="-120"/>
              </a:rPr>
              <a:t>2.</a:t>
            </a:r>
            <a:r>
              <a:rPr lang="zh-TW" altLang="en-US" sz="3000" dirty="0" smtClean="0">
                <a:latin typeface="微軟正黑體" panose="020B0604030504040204" pitchFamily="34" charset="-120"/>
                <a:ea typeface="微軟正黑體" panose="020B0604030504040204" pitchFamily="34" charset="-120"/>
              </a:rPr>
              <a:t>透過辦理環境藝術教育活動、講座，達成潛移默化境教效益。</a:t>
            </a:r>
            <a:endParaRPr lang="en-US" altLang="zh-TW" sz="3000" dirty="0" smtClean="0">
              <a:latin typeface="微軟正黑體" panose="020B0604030504040204" pitchFamily="34" charset="-120"/>
              <a:ea typeface="微軟正黑體" panose="020B0604030504040204" pitchFamily="34" charset="-120"/>
            </a:endParaRPr>
          </a:p>
          <a:p>
            <a:pPr>
              <a:lnSpc>
                <a:spcPct val="130000"/>
              </a:lnSpc>
            </a:pPr>
            <a:endParaRPr lang="zh-TW" altLang="en-US" sz="3000" dirty="0" smtClean="0">
              <a:latin typeface="微軟正黑體" panose="020B0604030504040204" pitchFamily="34" charset="-120"/>
              <a:ea typeface="微軟正黑體" panose="020B0604030504040204" pitchFamily="34" charset="-120"/>
            </a:endParaRPr>
          </a:p>
          <a:p>
            <a:pPr>
              <a:lnSpc>
                <a:spcPct val="130000"/>
              </a:lnSpc>
            </a:pPr>
            <a:r>
              <a:rPr lang="en-US" altLang="zh-TW" sz="3000" dirty="0" smtClean="0">
                <a:latin typeface="微軟正黑體" panose="020B0604030504040204" pitchFamily="34" charset="-120"/>
                <a:ea typeface="微軟正黑體" panose="020B0604030504040204" pitchFamily="34" charset="-120"/>
              </a:rPr>
              <a:t>3.</a:t>
            </a:r>
            <a:r>
              <a:rPr lang="zh-TW" altLang="en-US" sz="3000" dirty="0" smtClean="0">
                <a:latin typeface="微軟正黑體" panose="020B0604030504040204" pitchFamily="34" charset="-120"/>
                <a:ea typeface="微軟正黑體" panose="020B0604030504040204" pitchFamily="34" charset="-120"/>
              </a:rPr>
              <a:t>藉由參與藝文活動，提升師生文藝素養。</a:t>
            </a:r>
          </a:p>
        </p:txBody>
      </p:sp>
      <p:grpSp>
        <p:nvGrpSpPr>
          <p:cNvPr id="10" name="群組 9"/>
          <p:cNvGrpSpPr/>
          <p:nvPr/>
        </p:nvGrpSpPr>
        <p:grpSpPr>
          <a:xfrm>
            <a:off x="0" y="5980410"/>
            <a:ext cx="4017337" cy="831850"/>
            <a:chOff x="0" y="5980410"/>
            <a:chExt cx="4017337" cy="831850"/>
          </a:xfrm>
        </p:grpSpPr>
        <p:pic>
          <p:nvPicPr>
            <p:cNvPr id="11" name="圖片 10"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11"/>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073717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64341"/>
            <a:ext cx="10561822" cy="5008828"/>
            <a:chOff x="521" y="864"/>
            <a:chExt cx="4718" cy="1308"/>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4"/>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量化成效</a:t>
              </a:r>
              <a:endParaRPr lang="en-US" altLang="ja-JP" sz="2800" dirty="0">
                <a:solidFill>
                  <a:schemeClr val="bg1"/>
                </a:solidFill>
                <a:ea typeface="標楷體" pitchFamily="65" charset="-120"/>
              </a:endParaRPr>
            </a:p>
          </p:txBody>
        </p:sp>
      </p:grpSp>
      <p:graphicFrame>
        <p:nvGraphicFramePr>
          <p:cNvPr id="3" name="表格 2"/>
          <p:cNvGraphicFramePr>
            <a:graphicFrameLocks noGrp="1"/>
          </p:cNvGraphicFramePr>
          <p:nvPr>
            <p:extLst>
              <p:ext uri="{D42A27DB-BD31-4B8C-83A1-F6EECF244321}">
                <p14:modId xmlns:p14="http://schemas.microsoft.com/office/powerpoint/2010/main" val="3618863033"/>
              </p:ext>
            </p:extLst>
          </p:nvPr>
        </p:nvGraphicFramePr>
        <p:xfrm>
          <a:off x="1275378" y="1628438"/>
          <a:ext cx="9442622" cy="4303844"/>
        </p:xfrm>
        <a:graphic>
          <a:graphicData uri="http://schemas.openxmlformats.org/drawingml/2006/table">
            <a:tbl>
              <a:tblPr firstRow="1" firstCol="1" lastRow="1" lastCol="1" bandRow="1" bandCol="1">
                <a:tableStyleId>{5C22544A-7EE6-4342-B048-85BDC9FD1C3A}</a:tableStyleId>
              </a:tblPr>
              <a:tblGrid>
                <a:gridCol w="589933">
                  <a:extLst>
                    <a:ext uri="{9D8B030D-6E8A-4147-A177-3AD203B41FA5}">
                      <a16:colId xmlns:a16="http://schemas.microsoft.com/office/drawing/2014/main" xmlns="" val="685370211"/>
                    </a:ext>
                  </a:extLst>
                </a:gridCol>
                <a:gridCol w="3621089">
                  <a:extLst>
                    <a:ext uri="{9D8B030D-6E8A-4147-A177-3AD203B41FA5}">
                      <a16:colId xmlns:a16="http://schemas.microsoft.com/office/drawing/2014/main" xmlns="" val="2116399046"/>
                    </a:ext>
                  </a:extLst>
                </a:gridCol>
                <a:gridCol w="1307900">
                  <a:extLst>
                    <a:ext uri="{9D8B030D-6E8A-4147-A177-3AD203B41FA5}">
                      <a16:colId xmlns:a16="http://schemas.microsoft.com/office/drawing/2014/main" xmlns="" val="1511619277"/>
                    </a:ext>
                  </a:extLst>
                </a:gridCol>
                <a:gridCol w="1307900">
                  <a:extLst>
                    <a:ext uri="{9D8B030D-6E8A-4147-A177-3AD203B41FA5}">
                      <a16:colId xmlns:a16="http://schemas.microsoft.com/office/drawing/2014/main" xmlns="" val="783563438"/>
                    </a:ext>
                  </a:extLst>
                </a:gridCol>
                <a:gridCol w="1307900">
                  <a:extLst>
                    <a:ext uri="{9D8B030D-6E8A-4147-A177-3AD203B41FA5}">
                      <a16:colId xmlns:a16="http://schemas.microsoft.com/office/drawing/2014/main" xmlns="" val="790695291"/>
                    </a:ext>
                  </a:extLst>
                </a:gridCol>
                <a:gridCol w="1307900">
                  <a:extLst>
                    <a:ext uri="{9D8B030D-6E8A-4147-A177-3AD203B41FA5}">
                      <a16:colId xmlns:a16="http://schemas.microsoft.com/office/drawing/2014/main" xmlns="" val="1652860625"/>
                    </a:ext>
                  </a:extLst>
                </a:gridCol>
              </a:tblGrid>
              <a:tr h="416144">
                <a:tc rowSpan="2" gridSpan="2">
                  <a:txBody>
                    <a:bodyPr/>
                    <a:lstStyle/>
                    <a:p>
                      <a:pPr algn="ctr">
                        <a:spcBef>
                          <a:spcPts val="250"/>
                        </a:spcBef>
                        <a:spcAft>
                          <a:spcPts val="250"/>
                        </a:spcAft>
                      </a:pPr>
                      <a:r>
                        <a:rPr lang="zh-TW" sz="2400" kern="0" dirty="0">
                          <a:solidFill>
                            <a:schemeClr val="bg1"/>
                          </a:solidFill>
                          <a:effectLst/>
                          <a:latin typeface="微軟正黑體" panose="020B0604030504040204" pitchFamily="34" charset="-120"/>
                          <a:ea typeface="微軟正黑體" panose="020B0604030504040204" pitchFamily="34" charset="-120"/>
                        </a:rPr>
                        <a:t>指標項目</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rowSpan="2" hMerge="1">
                  <a:txBody>
                    <a:bodyPr/>
                    <a:lstStyle/>
                    <a:p>
                      <a:endParaRPr lang="zh-TW" altLang="en-US"/>
                    </a:p>
                  </a:txBody>
                  <a:tcPr/>
                </a:tc>
                <a:tc gridSpan="2">
                  <a:txBody>
                    <a:bodyPr/>
                    <a:lstStyle/>
                    <a:p>
                      <a:pPr algn="ctr">
                        <a:spcBef>
                          <a:spcPts val="250"/>
                        </a:spcBef>
                        <a:spcAft>
                          <a:spcPts val="250"/>
                        </a:spcAft>
                      </a:pPr>
                      <a:r>
                        <a:rPr lang="en-US" sz="2400" kern="0" dirty="0">
                          <a:solidFill>
                            <a:schemeClr val="bg1"/>
                          </a:solidFill>
                          <a:effectLst/>
                          <a:latin typeface="微軟正黑體" panose="020B0604030504040204" pitchFamily="34" charset="-120"/>
                          <a:ea typeface="微軟正黑體" panose="020B0604030504040204" pitchFamily="34" charset="-120"/>
                        </a:rPr>
                        <a:t>103</a:t>
                      </a:r>
                      <a:r>
                        <a:rPr lang="zh-TW" sz="2400" kern="0" dirty="0">
                          <a:solidFill>
                            <a:schemeClr val="bg1"/>
                          </a:solidFill>
                          <a:effectLst/>
                          <a:latin typeface="微軟正黑體" panose="020B0604030504040204" pitchFamily="34" charset="-120"/>
                          <a:ea typeface="微軟正黑體" panose="020B0604030504040204" pitchFamily="34" charset="-120"/>
                        </a:rPr>
                        <a:t>學年度</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zh-TW" altLang="en-US"/>
                    </a:p>
                  </a:txBody>
                  <a:tcPr/>
                </a:tc>
                <a:tc gridSpan="2">
                  <a:txBody>
                    <a:bodyPr/>
                    <a:lstStyle/>
                    <a:p>
                      <a:pPr algn="ctr">
                        <a:spcBef>
                          <a:spcPts val="250"/>
                        </a:spcBef>
                        <a:spcAft>
                          <a:spcPts val="250"/>
                        </a:spcAft>
                      </a:pPr>
                      <a:r>
                        <a:rPr lang="en-US" sz="2400" kern="0">
                          <a:solidFill>
                            <a:schemeClr val="bg1"/>
                          </a:solidFill>
                          <a:effectLst/>
                          <a:latin typeface="微軟正黑體" panose="020B0604030504040204" pitchFamily="34" charset="-120"/>
                          <a:ea typeface="微軟正黑體" panose="020B0604030504040204" pitchFamily="34" charset="-120"/>
                        </a:rPr>
                        <a:t>104</a:t>
                      </a:r>
                      <a:r>
                        <a:rPr lang="zh-TW" sz="2400" kern="0">
                          <a:solidFill>
                            <a:schemeClr val="bg1"/>
                          </a:solidFill>
                          <a:effectLst/>
                          <a:latin typeface="微軟正黑體" panose="020B0604030504040204" pitchFamily="34" charset="-120"/>
                          <a:ea typeface="微軟正黑體" panose="020B0604030504040204" pitchFamily="34" charset="-120"/>
                        </a:rPr>
                        <a:t>學年度</a:t>
                      </a:r>
                      <a:endParaRPr lang="zh-TW" sz="2400"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zh-TW" altLang="en-US"/>
                    </a:p>
                  </a:txBody>
                  <a:tcPr/>
                </a:tc>
                <a:extLst>
                  <a:ext uri="{0D108BD9-81ED-4DB2-BD59-A6C34878D82A}">
                    <a16:rowId xmlns:a16="http://schemas.microsoft.com/office/drawing/2014/main" xmlns="" val="1066596269"/>
                  </a:ext>
                </a:extLst>
              </a:tr>
              <a:tr h="386402">
                <a:tc gridSpan="2" vMerge="1">
                  <a:txBody>
                    <a:bodyPr/>
                    <a:lstStyle/>
                    <a:p>
                      <a:endParaRPr lang="zh-TW" altLang="en-US"/>
                    </a:p>
                  </a:txBody>
                  <a:tcPr/>
                </a:tc>
                <a:tc hMerge="1" vMerge="1">
                  <a:txBody>
                    <a:bodyPr/>
                    <a:lstStyle/>
                    <a:p>
                      <a:endParaRPr lang="zh-TW" altLang="en-US"/>
                    </a:p>
                  </a:txBody>
                  <a:tcPr/>
                </a:tc>
                <a:tc>
                  <a:txBody>
                    <a:bodyPr/>
                    <a:lstStyle/>
                    <a:p>
                      <a:pPr algn="ctr">
                        <a:spcBef>
                          <a:spcPts val="250"/>
                        </a:spcBef>
                        <a:spcAft>
                          <a:spcPts val="250"/>
                        </a:spcAft>
                      </a:pPr>
                      <a:r>
                        <a:rPr lang="zh-TW" sz="2400" kern="0" dirty="0">
                          <a:solidFill>
                            <a:schemeClr val="bg1"/>
                          </a:solidFill>
                          <a:effectLst/>
                          <a:latin typeface="微軟正黑體" panose="020B0604030504040204" pitchFamily="34" charset="-120"/>
                          <a:ea typeface="微軟正黑體" panose="020B0604030504040204" pitchFamily="34" charset="-120"/>
                        </a:rPr>
                        <a:t>目標</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Bef>
                          <a:spcPts val="250"/>
                        </a:spcBef>
                        <a:spcAft>
                          <a:spcPts val="250"/>
                        </a:spcAft>
                      </a:pPr>
                      <a:r>
                        <a:rPr lang="zh-TW" sz="2400" kern="0" dirty="0">
                          <a:solidFill>
                            <a:schemeClr val="bg1"/>
                          </a:solidFill>
                          <a:effectLst/>
                          <a:latin typeface="微軟正黑體" panose="020B0604030504040204" pitchFamily="34" charset="-120"/>
                          <a:ea typeface="微軟正黑體" panose="020B0604030504040204" pitchFamily="34" charset="-120"/>
                        </a:rPr>
                        <a:t>績效</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Bef>
                          <a:spcPts val="250"/>
                        </a:spcBef>
                        <a:spcAft>
                          <a:spcPts val="250"/>
                        </a:spcAft>
                      </a:pPr>
                      <a:r>
                        <a:rPr lang="zh-TW" sz="2400" kern="0" dirty="0">
                          <a:solidFill>
                            <a:schemeClr val="bg1"/>
                          </a:solidFill>
                          <a:effectLst/>
                          <a:latin typeface="微軟正黑體" panose="020B0604030504040204" pitchFamily="34" charset="-120"/>
                          <a:ea typeface="微軟正黑體" panose="020B0604030504040204" pitchFamily="34" charset="-120"/>
                        </a:rPr>
                        <a:t>目標</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Bef>
                          <a:spcPts val="250"/>
                        </a:spcBef>
                        <a:spcAft>
                          <a:spcPts val="250"/>
                        </a:spcAft>
                      </a:pPr>
                      <a:r>
                        <a:rPr lang="zh-TW" sz="2400" kern="0" dirty="0">
                          <a:solidFill>
                            <a:schemeClr val="bg1"/>
                          </a:solidFill>
                          <a:effectLst/>
                          <a:latin typeface="微軟正黑體" panose="020B0604030504040204" pitchFamily="34" charset="-120"/>
                          <a:ea typeface="微軟正黑體" panose="020B0604030504040204" pitchFamily="34" charset="-120"/>
                        </a:rPr>
                        <a:t>績效</a:t>
                      </a:r>
                      <a:endParaRPr lang="zh-TW" sz="24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954158683"/>
                  </a:ext>
                </a:extLst>
              </a:tr>
              <a:tr h="674145">
                <a:tc rowSpan="2">
                  <a:txBody>
                    <a:bodyPr/>
                    <a:lstStyle/>
                    <a:p>
                      <a:pPr marL="71755" marR="71755" algn="ctr">
                        <a:spcAft>
                          <a:spcPts val="0"/>
                        </a:spcAft>
                      </a:pPr>
                      <a:r>
                        <a:rPr lang="zh-TW" sz="2400" kern="0" dirty="0">
                          <a:effectLst/>
                          <a:latin typeface="微軟正黑體" panose="020B0604030504040204" pitchFamily="34" charset="-120"/>
                          <a:ea typeface="微軟正黑體" panose="020B0604030504040204" pitchFamily="34" charset="-120"/>
                        </a:rPr>
                        <a:t>部定指標</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just">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學生參加藝文活動次數</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a:t>
                      </a:r>
                      <a:r>
                        <a:rPr lang="zh-TW" sz="2400" b="0" kern="0" dirty="0">
                          <a:solidFill>
                            <a:schemeClr val="tx1"/>
                          </a:solidFill>
                          <a:effectLst/>
                          <a:latin typeface="微軟正黑體" panose="020B0604030504040204" pitchFamily="34" charset="-120"/>
                          <a:ea typeface="微軟正黑體" panose="020B0604030504040204" pitchFamily="34" charset="-120"/>
                        </a:rPr>
                        <a:t>次</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a:t>
                      </a:r>
                      <a:r>
                        <a:rPr lang="zh-TW" sz="2400" b="0" kern="0" dirty="0">
                          <a:solidFill>
                            <a:schemeClr val="tx1"/>
                          </a:solidFill>
                          <a:effectLst/>
                          <a:latin typeface="微軟正黑體" panose="020B0604030504040204" pitchFamily="34" charset="-120"/>
                          <a:ea typeface="微軟正黑體" panose="020B0604030504040204" pitchFamily="34" charset="-120"/>
                        </a:rPr>
                        <a:t>次</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a:t>
                      </a:r>
                      <a:r>
                        <a:rPr lang="zh-TW" sz="2400" b="0" kern="0" dirty="0">
                          <a:solidFill>
                            <a:schemeClr val="tx1"/>
                          </a:solidFill>
                          <a:effectLst/>
                          <a:latin typeface="微軟正黑體" panose="020B0604030504040204" pitchFamily="34" charset="-120"/>
                          <a:ea typeface="微軟正黑體" panose="020B0604030504040204" pitchFamily="34" charset="-120"/>
                        </a:rPr>
                        <a:t>次</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4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1</a:t>
                      </a:r>
                      <a:r>
                        <a:rPr lang="zh-TW" altLang="en-US" sz="24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次</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25364682"/>
                  </a:ext>
                </a:extLst>
              </a:tr>
              <a:tr h="804718">
                <a:tc vMerge="1">
                  <a:txBody>
                    <a:bodyPr/>
                    <a:lstStyle/>
                    <a:p>
                      <a:endParaRPr lang="zh-TW" altLang="en-US"/>
                    </a:p>
                  </a:txBody>
                  <a:tcPr/>
                </a:tc>
                <a:tc>
                  <a:txBody>
                    <a:bodyPr/>
                    <a:lstStyle/>
                    <a:p>
                      <a:pPr algn="just">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參與社區藝文活動次數</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a:t>
                      </a:r>
                      <a:r>
                        <a:rPr lang="zh-TW" sz="2400" b="0" kern="0" dirty="0">
                          <a:solidFill>
                            <a:schemeClr val="tx1"/>
                          </a:solidFill>
                          <a:effectLst/>
                          <a:latin typeface="微軟正黑體" panose="020B0604030504040204" pitchFamily="34" charset="-120"/>
                          <a:ea typeface="微軟正黑體" panose="020B0604030504040204" pitchFamily="34" charset="-120"/>
                        </a:rPr>
                        <a:t>次</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a:solidFill>
                            <a:schemeClr val="tx1"/>
                          </a:solidFill>
                          <a:effectLst/>
                          <a:latin typeface="微軟正黑體" panose="020B0604030504040204" pitchFamily="34" charset="-120"/>
                          <a:ea typeface="微軟正黑體" panose="020B0604030504040204" pitchFamily="34" charset="-120"/>
                        </a:rPr>
                        <a:t>1</a:t>
                      </a:r>
                      <a:r>
                        <a:rPr lang="zh-TW" sz="2400" b="0" kern="0">
                          <a:solidFill>
                            <a:schemeClr val="tx1"/>
                          </a:solidFill>
                          <a:effectLst/>
                          <a:latin typeface="微軟正黑體" panose="020B0604030504040204" pitchFamily="34" charset="-120"/>
                          <a:ea typeface="微軟正黑體" panose="020B0604030504040204" pitchFamily="34" charset="-120"/>
                        </a:rPr>
                        <a:t>次</a:t>
                      </a:r>
                      <a:endParaRPr lang="zh-TW" sz="24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a:t>
                      </a:r>
                      <a:r>
                        <a:rPr lang="zh-TW" sz="2400" b="0" kern="0" dirty="0">
                          <a:solidFill>
                            <a:schemeClr val="tx1"/>
                          </a:solidFill>
                          <a:effectLst/>
                          <a:latin typeface="微軟正黑體" panose="020B0604030504040204" pitchFamily="34" charset="-120"/>
                          <a:ea typeface="微軟正黑體" panose="020B0604030504040204" pitchFamily="34" charset="-120"/>
                        </a:rPr>
                        <a:t>次</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TW" altLang="en-US" sz="2400" b="0" dirty="0" smtClean="0">
                          <a:solidFill>
                            <a:srgbClr val="FF0000"/>
                          </a:solidFill>
                          <a:latin typeface="微軟正黑體" panose="020B0604030504040204" pitchFamily="34" charset="-120"/>
                          <a:ea typeface="微軟正黑體" panose="020B0604030504040204" pitchFamily="34" charset="-120"/>
                          <a:cs typeface="Times New Roman" pitchFamily="18" charset="0"/>
                        </a:rPr>
                        <a:t>辦理中</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82849200"/>
                  </a:ext>
                </a:extLst>
              </a:tr>
              <a:tr h="674145">
                <a:tc rowSpan="3">
                  <a:txBody>
                    <a:bodyPr/>
                    <a:lstStyle/>
                    <a:p>
                      <a:pPr marL="71755" marR="71755" algn="ctr">
                        <a:spcAft>
                          <a:spcPts val="0"/>
                        </a:spcAft>
                      </a:pPr>
                      <a:r>
                        <a:rPr lang="zh-TW" sz="2400" kern="0" dirty="0">
                          <a:effectLst/>
                          <a:latin typeface="微軟正黑體" panose="020B0604030504040204" pitchFamily="34" charset="-120"/>
                          <a:ea typeface="微軟正黑體" panose="020B0604030504040204" pitchFamily="34" charset="-120"/>
                        </a:rPr>
                        <a:t>校訂指標</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75000"/>
                      </a:schemeClr>
                    </a:solidFill>
                  </a:tcPr>
                </a:tc>
                <a:tc>
                  <a:txBody>
                    <a:bodyPr/>
                    <a:lstStyle/>
                    <a:p>
                      <a:pPr marR="126365" algn="just">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校園綠美化、藝術化</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a:t>
                      </a:r>
                      <a:r>
                        <a:rPr lang="zh-TW" sz="2400" b="0" kern="0" dirty="0">
                          <a:solidFill>
                            <a:schemeClr val="tx1"/>
                          </a:solidFill>
                          <a:effectLst/>
                          <a:latin typeface="微軟正黑體" panose="020B0604030504040204" pitchFamily="34" charset="-120"/>
                          <a:ea typeface="微軟正黑體" panose="020B0604030504040204" pitchFamily="34" charset="-120"/>
                        </a:rPr>
                        <a:t>處</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3</a:t>
                      </a:r>
                      <a:r>
                        <a:rPr lang="zh-TW" sz="2400" b="0" kern="0" dirty="0">
                          <a:solidFill>
                            <a:schemeClr val="tx1"/>
                          </a:solidFill>
                          <a:effectLst/>
                          <a:latin typeface="微軟正黑體" panose="020B0604030504040204" pitchFamily="34" charset="-120"/>
                          <a:ea typeface="微軟正黑體" panose="020B0604030504040204" pitchFamily="34" charset="-120"/>
                        </a:rPr>
                        <a:t>處</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a:solidFill>
                            <a:schemeClr val="tx1"/>
                          </a:solidFill>
                          <a:effectLst/>
                          <a:latin typeface="微軟正黑體" panose="020B0604030504040204" pitchFamily="34" charset="-120"/>
                          <a:ea typeface="微軟正黑體" panose="020B0604030504040204" pitchFamily="34" charset="-120"/>
                        </a:rPr>
                        <a:t>2</a:t>
                      </a:r>
                      <a:r>
                        <a:rPr lang="zh-TW" sz="2400" b="0" kern="0">
                          <a:solidFill>
                            <a:schemeClr val="tx1"/>
                          </a:solidFill>
                          <a:effectLst/>
                          <a:latin typeface="微軟正黑體" panose="020B0604030504040204" pitchFamily="34" charset="-120"/>
                          <a:ea typeface="微軟正黑體" panose="020B0604030504040204" pitchFamily="34" charset="-120"/>
                        </a:rPr>
                        <a:t>處</a:t>
                      </a:r>
                      <a:endParaRPr lang="zh-TW" sz="24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24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1</a:t>
                      </a:r>
                      <a:r>
                        <a:rPr lang="zh-TW" altLang="en-US" sz="24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處</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61868034"/>
                  </a:ext>
                </a:extLst>
              </a:tr>
              <a:tr h="674145">
                <a:tc vMerge="1">
                  <a:txBody>
                    <a:bodyPr/>
                    <a:lstStyle/>
                    <a:p>
                      <a:endParaRPr lang="zh-TW" altLang="en-US"/>
                    </a:p>
                  </a:txBody>
                  <a:tcPr/>
                </a:tc>
                <a:tc>
                  <a:txBody>
                    <a:bodyPr/>
                    <a:lstStyle/>
                    <a:p>
                      <a:pPr marR="126365" algn="just">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建置校園藝術景觀</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a:t>
                      </a:r>
                      <a:r>
                        <a:rPr lang="zh-TW" sz="2400" b="0" kern="0" dirty="0">
                          <a:solidFill>
                            <a:schemeClr val="tx1"/>
                          </a:solidFill>
                          <a:effectLst/>
                          <a:latin typeface="微軟正黑體" panose="020B0604030504040204" pitchFamily="34" charset="-120"/>
                          <a:ea typeface="微軟正黑體" panose="020B0604030504040204" pitchFamily="34" charset="-120"/>
                        </a:rPr>
                        <a:t>處</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4</a:t>
                      </a:r>
                      <a:r>
                        <a:rPr lang="zh-TW" sz="2400" b="0" kern="0" dirty="0">
                          <a:solidFill>
                            <a:schemeClr val="tx1"/>
                          </a:solidFill>
                          <a:effectLst/>
                          <a:latin typeface="微軟正黑體" panose="020B0604030504040204" pitchFamily="34" charset="-120"/>
                          <a:ea typeface="微軟正黑體" panose="020B0604030504040204" pitchFamily="34" charset="-120"/>
                        </a:rPr>
                        <a:t>處</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a:t>
                      </a:r>
                      <a:r>
                        <a:rPr lang="zh-TW" sz="2400" b="0" kern="0" dirty="0">
                          <a:solidFill>
                            <a:schemeClr val="tx1"/>
                          </a:solidFill>
                          <a:effectLst/>
                          <a:latin typeface="微軟正黑體" panose="020B0604030504040204" pitchFamily="34" charset="-120"/>
                          <a:ea typeface="微軟正黑體" panose="020B0604030504040204" pitchFamily="34" charset="-120"/>
                        </a:rPr>
                        <a:t>處</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kern="1200" dirty="0" smtClean="0">
                          <a:solidFill>
                            <a:srgbClr val="FF0000"/>
                          </a:solidFill>
                          <a:latin typeface="微軟正黑體" panose="020B0604030504040204" pitchFamily="34" charset="-120"/>
                          <a:ea typeface="微軟正黑體" panose="020B0604030504040204" pitchFamily="34" charset="-120"/>
                          <a:cs typeface="Times New Roman" pitchFamily="18" charset="0"/>
                        </a:rPr>
                        <a:t>辦理中</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84258398"/>
                  </a:ext>
                </a:extLst>
              </a:tr>
              <a:tr h="674145">
                <a:tc vMerge="1">
                  <a:txBody>
                    <a:bodyPr/>
                    <a:lstStyle/>
                    <a:p>
                      <a:endParaRPr lang="zh-TW" altLang="en-US"/>
                    </a:p>
                  </a:txBody>
                  <a:tcPr/>
                </a:tc>
                <a:tc>
                  <a:txBody>
                    <a:bodyPr/>
                    <a:lstStyle/>
                    <a:p>
                      <a:pPr marR="126365" algn="just">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藝術境教活動</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a:t>
                      </a:r>
                      <a:r>
                        <a:rPr lang="zh-TW" sz="2400" b="0" kern="0" dirty="0">
                          <a:solidFill>
                            <a:schemeClr val="tx1"/>
                          </a:solidFill>
                          <a:effectLst/>
                          <a:latin typeface="微軟正黑體" panose="020B0604030504040204" pitchFamily="34" charset="-120"/>
                          <a:ea typeface="微軟正黑體" panose="020B0604030504040204" pitchFamily="34" charset="-120"/>
                        </a:rPr>
                        <a:t>次</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3</a:t>
                      </a:r>
                      <a:r>
                        <a:rPr lang="zh-TW" sz="2400" b="0" kern="0" dirty="0">
                          <a:solidFill>
                            <a:schemeClr val="tx1"/>
                          </a:solidFill>
                          <a:effectLst/>
                          <a:latin typeface="微軟正黑體" panose="020B0604030504040204" pitchFamily="34" charset="-120"/>
                          <a:ea typeface="微軟正黑體" panose="020B0604030504040204" pitchFamily="34" charset="-120"/>
                        </a:rPr>
                        <a:t>次</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a:t>
                      </a:r>
                      <a:r>
                        <a:rPr lang="zh-TW" sz="2400" b="0" kern="0" dirty="0">
                          <a:solidFill>
                            <a:schemeClr val="tx1"/>
                          </a:solidFill>
                          <a:effectLst/>
                          <a:latin typeface="微軟正黑體" panose="020B0604030504040204" pitchFamily="34" charset="-120"/>
                          <a:ea typeface="微軟正黑體" panose="020B0604030504040204" pitchFamily="34" charset="-120"/>
                        </a:rPr>
                        <a:t>次</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altLang="zh-TW" sz="24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2</a:t>
                      </a:r>
                      <a:r>
                        <a:rPr lang="zh-TW" altLang="en-US" sz="24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次</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708336562"/>
                  </a:ext>
                </a:extLst>
              </a:tr>
            </a:tbl>
          </a:graphicData>
        </a:graphic>
      </p:graphicFrame>
      <p:sp>
        <p:nvSpPr>
          <p:cNvPr id="16" name="文字方塊 15"/>
          <p:cNvSpPr txBox="1"/>
          <p:nvPr/>
        </p:nvSpPr>
        <p:spPr>
          <a:xfrm>
            <a:off x="0" y="-6279"/>
            <a:ext cx="12191999" cy="923330"/>
          </a:xfrm>
          <a:prstGeom prst="rect">
            <a:avLst/>
          </a:prstGeom>
          <a:noFill/>
        </p:spPr>
        <p:txBody>
          <a:bodyPr wrap="square" rtlCol="0">
            <a:spAutoFit/>
          </a:bodyPr>
          <a:lstStyle/>
          <a:p>
            <a:pPr algn="ctr"/>
            <a:r>
              <a:rPr lang="en-US" altLang="zh-TW" sz="5400" dirty="0" smtClean="0">
                <a:latin typeface="微軟正黑體" panose="020B0604030504040204" pitchFamily="34" charset="-120"/>
                <a:ea typeface="微軟正黑體" panose="020B0604030504040204" pitchFamily="34" charset="-120"/>
              </a:rPr>
              <a:t>103-3  </a:t>
            </a:r>
            <a:r>
              <a:rPr lang="zh-TW" altLang="en-US" sz="5400" dirty="0" smtClean="0">
                <a:latin typeface="微軟正黑體" panose="020B0604030504040204" pitchFamily="34" charset="-120"/>
                <a:ea typeface="微軟正黑體" panose="020B0604030504040204" pitchFamily="34" charset="-120"/>
              </a:rPr>
              <a:t>校園藝術環境塑造計畫</a:t>
            </a:r>
          </a:p>
        </p:txBody>
      </p:sp>
      <p:grpSp>
        <p:nvGrpSpPr>
          <p:cNvPr id="15" name="群組 14"/>
          <p:cNvGrpSpPr/>
          <p:nvPr/>
        </p:nvGrpSpPr>
        <p:grpSpPr>
          <a:xfrm>
            <a:off x="0" y="5980410"/>
            <a:ext cx="4017337" cy="831850"/>
            <a:chOff x="0" y="5980410"/>
            <a:chExt cx="4017337" cy="831850"/>
          </a:xfrm>
        </p:grpSpPr>
        <p:pic>
          <p:nvPicPr>
            <p:cNvPr id="17" name="圖片 16"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412565263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800186" y="1160660"/>
            <a:ext cx="10561822" cy="4718639"/>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質化成效</a:t>
              </a:r>
              <a:endParaRPr lang="en-US" altLang="ja-JP" sz="2800" dirty="0">
                <a:solidFill>
                  <a:schemeClr val="bg1"/>
                </a:solidFill>
                <a:ea typeface="標楷體" pitchFamily="65" charset="-120"/>
              </a:endParaRPr>
            </a:p>
          </p:txBody>
        </p:sp>
      </p:grpSp>
      <p:sp>
        <p:nvSpPr>
          <p:cNvPr id="4" name="矩形 3"/>
          <p:cNvSpPr/>
          <p:nvPr/>
        </p:nvSpPr>
        <p:spPr>
          <a:xfrm>
            <a:off x="1101324" y="1750684"/>
            <a:ext cx="9959546" cy="3933384"/>
          </a:xfrm>
          <a:prstGeom prst="rect">
            <a:avLst/>
          </a:prstGeom>
        </p:spPr>
        <p:txBody>
          <a:bodyPr wrap="square">
            <a:spAutoFit/>
          </a:bodyPr>
          <a:lstStyle/>
          <a:p>
            <a:pPr>
              <a:lnSpc>
                <a:spcPct val="130000"/>
              </a:lnSpc>
            </a:pPr>
            <a:r>
              <a:rPr lang="en-US" altLang="zh-TW" sz="2400" dirty="0">
                <a:latin typeface="微軟正黑體" panose="020B0604030504040204" pitchFamily="34" charset="-120"/>
                <a:ea typeface="微軟正黑體" panose="020B0604030504040204" pitchFamily="34" charset="-120"/>
              </a:rPr>
              <a:t>1</a:t>
            </a:r>
            <a:r>
              <a:rPr lang="en-US" altLang="zh-TW"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於校園內規劃不同區塊進行景觀造景，讓校園更活潑生動，達到提升</a:t>
            </a:r>
            <a:r>
              <a:rPr lang="zh-TW" altLang="en-US" sz="2400" dirty="0" smtClean="0">
                <a:latin typeface="微軟正黑體" panose="020B0604030504040204" pitchFamily="34" charset="-120"/>
                <a:ea typeface="微軟正黑體" panose="020B0604030504040204" pitchFamily="34" charset="-120"/>
              </a:rPr>
              <a:t>校</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園</a:t>
            </a:r>
            <a:r>
              <a:rPr lang="zh-TW" altLang="en-US" sz="2400" dirty="0">
                <a:latin typeface="微軟正黑體" panose="020B0604030504040204" pitchFamily="34" charset="-120"/>
                <a:ea typeface="微軟正黑體" panose="020B0604030504040204" pitchFamily="34" charset="-120"/>
              </a:rPr>
              <a:t>環境品質目的</a:t>
            </a:r>
            <a:r>
              <a:rPr lang="zh-TW" altLang="en-US" sz="2400" dirty="0" smtClean="0">
                <a:latin typeface="微軟正黑體" panose="020B0604030504040204" pitchFamily="34" charset="-120"/>
                <a:ea typeface="微軟正黑體" panose="020B0604030504040204" pitchFamily="34" charset="-120"/>
              </a:rPr>
              <a:t>。</a:t>
            </a:r>
            <a:r>
              <a:rPr lang="en-US" altLang="zh-TW" sz="2400" dirty="0" smtClean="0">
                <a:latin typeface="微軟正黑體" panose="020B0604030504040204" pitchFamily="34" charset="-120"/>
                <a:ea typeface="微軟正黑體" panose="020B0604030504040204" pitchFamily="34" charset="-120"/>
              </a:rPr>
              <a:t>104</a:t>
            </a:r>
            <a:r>
              <a:rPr lang="zh-TW" altLang="en-US" sz="2400" dirty="0">
                <a:latin typeface="微軟正黑體" panose="020B0604030504040204" pitchFamily="34" charset="-120"/>
                <a:ea typeface="微軟正黑體" panose="020B0604030504040204" pitchFamily="34" charset="-120"/>
              </a:rPr>
              <a:t>學年度已綠美化實習處辦公室左側景觀</a:t>
            </a: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處，</a:t>
            </a:r>
            <a:r>
              <a:rPr lang="zh-TW" altLang="en-US" sz="2400" dirty="0" smtClean="0">
                <a:latin typeface="微軟正黑體" panose="020B0604030504040204" pitchFamily="34" charset="-120"/>
                <a:ea typeface="微軟正黑體" panose="020B0604030504040204" pitchFamily="34" charset="-120"/>
              </a:rPr>
              <a:t>目前</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正</a:t>
            </a:r>
            <a:r>
              <a:rPr lang="zh-TW" altLang="en-US" sz="2400" dirty="0">
                <a:latin typeface="微軟正黑體" panose="020B0604030504040204" pitchFamily="34" charset="-120"/>
                <a:ea typeface="微軟正黑體" panose="020B0604030504040204" pitchFamily="34" charset="-120"/>
              </a:rPr>
              <a:t>進行另一處</a:t>
            </a:r>
            <a:r>
              <a:rPr lang="zh-TW" altLang="en-US" sz="2400" dirty="0" smtClean="0">
                <a:latin typeface="微軟正黑體" panose="020B0604030504040204" pitchFamily="34" charset="-120"/>
                <a:ea typeface="微軟正黑體" panose="020B0604030504040204" pitchFamily="34" charset="-120"/>
              </a:rPr>
              <a:t>景觀</a:t>
            </a:r>
            <a:r>
              <a:rPr lang="zh-TW" altLang="en-US" sz="2400" dirty="0">
                <a:latin typeface="微軟正黑體" panose="020B0604030504040204" pitchFamily="34" charset="-120"/>
                <a:ea typeface="微軟正黑體" panose="020B0604030504040204" pitchFamily="34" charset="-120"/>
              </a:rPr>
              <a:t>綠美化工程</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2</a:t>
            </a:r>
            <a:r>
              <a:rPr lang="en-US" altLang="zh-TW"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辦理各項美術創作，將學生作品佈置校園環境，強化校園藝術氛圍。</a:t>
            </a:r>
            <a:r>
              <a:rPr lang="zh-TW" altLang="en-US" sz="2400" dirty="0" smtClean="0">
                <a:latin typeface="微軟正黑體" panose="020B0604030504040204" pitchFamily="34" charset="-120"/>
                <a:ea typeface="微軟正黑體" panose="020B0604030504040204" pitchFamily="34" charset="-120"/>
              </a:rPr>
              <a:t>透</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過</a:t>
            </a:r>
            <a:r>
              <a:rPr lang="zh-TW" altLang="en-US" sz="2400" dirty="0">
                <a:latin typeface="微軟正黑體" panose="020B0604030504040204" pitchFamily="34" charset="-120"/>
                <a:ea typeface="微軟正黑體" panose="020B0604030504040204" pitchFamily="34" charset="-120"/>
              </a:rPr>
              <a:t>辦理環境</a:t>
            </a:r>
            <a:r>
              <a:rPr lang="zh-TW" altLang="en-US" sz="2400" dirty="0" smtClean="0">
                <a:latin typeface="微軟正黑體" panose="020B0604030504040204" pitchFamily="34" charset="-120"/>
                <a:ea typeface="微軟正黑體" panose="020B0604030504040204" pitchFamily="34" charset="-120"/>
              </a:rPr>
              <a:t>教育講座</a:t>
            </a:r>
            <a:r>
              <a:rPr lang="zh-TW" altLang="en-US" sz="2400" dirty="0">
                <a:latin typeface="微軟正黑體" panose="020B0604030504040204" pitchFamily="34" charset="-120"/>
                <a:ea typeface="微軟正黑體" panose="020B0604030504040204" pitchFamily="34" charset="-120"/>
              </a:rPr>
              <a:t>，將藝術與環保觀念結合，潛移默化本校師生，</a:t>
            </a:r>
            <a:r>
              <a:rPr lang="zh-TW" altLang="en-US" sz="2400" dirty="0" smtClean="0">
                <a:latin typeface="微軟正黑體" panose="020B0604030504040204" pitchFamily="34" charset="-120"/>
                <a:ea typeface="微軟正黑體" panose="020B0604030504040204" pitchFamily="34" charset="-120"/>
              </a:rPr>
              <a:t>達</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成</a:t>
            </a:r>
            <a:r>
              <a:rPr lang="zh-TW" altLang="en-US" sz="2400" dirty="0">
                <a:latin typeface="微軟正黑體" panose="020B0604030504040204" pitchFamily="34" charset="-120"/>
                <a:ea typeface="微軟正黑體" panose="020B0604030504040204" pitchFamily="34" charset="-120"/>
              </a:rPr>
              <a:t>優質化校園永續經營</a:t>
            </a:r>
            <a:r>
              <a:rPr lang="zh-TW" altLang="en-US" sz="2400" dirty="0" smtClean="0">
                <a:latin typeface="微軟正黑體" panose="020B0604030504040204" pitchFamily="34" charset="-120"/>
                <a:ea typeface="微軟正黑體" panose="020B0604030504040204" pitchFamily="34" charset="-120"/>
              </a:rPr>
              <a:t>目標。</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smtClean="0">
                <a:latin typeface="微軟正黑體" panose="020B0604030504040204" pitchFamily="34" charset="-120"/>
                <a:ea typeface="微軟正黑體" panose="020B0604030504040204" pitchFamily="34" charset="-120"/>
              </a:rPr>
              <a:t>3.</a:t>
            </a:r>
            <a:r>
              <a:rPr lang="zh-TW" altLang="en-US" sz="2400" dirty="0" smtClean="0">
                <a:latin typeface="微軟正黑體" panose="020B0604030504040204" pitchFamily="34" charset="-120"/>
                <a:ea typeface="微軟正黑體" panose="020B0604030504040204" pitchFamily="34" charset="-120"/>
              </a:rPr>
              <a:t>辦理</a:t>
            </a:r>
            <a:r>
              <a:rPr lang="zh-TW" altLang="en-US" sz="2400" dirty="0">
                <a:latin typeface="微軟正黑體" panose="020B0604030504040204" pitchFamily="34" charset="-120"/>
                <a:ea typeface="微軟正黑體" panose="020B0604030504040204" pitchFamily="34" charset="-120"/>
              </a:rPr>
              <a:t>校內外藝文活動，藉由參與藝文活動，將藝術教育潛移默化方式</a:t>
            </a:r>
            <a:r>
              <a:rPr lang="zh-TW" altLang="en-US" sz="2400" dirty="0" smtClean="0">
                <a:latin typeface="微軟正黑體" panose="020B0604030504040204" pitchFamily="34" charset="-120"/>
                <a:ea typeface="微軟正黑體" panose="020B0604030504040204" pitchFamily="34" charset="-120"/>
              </a:rPr>
              <a:t>深</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植</a:t>
            </a:r>
            <a:r>
              <a:rPr lang="zh-TW" altLang="en-US" sz="2400" dirty="0">
                <a:latin typeface="微軟正黑體" panose="020B0604030504040204" pitchFamily="34" charset="-120"/>
                <a:ea typeface="微軟正黑體" panose="020B0604030504040204" pitchFamily="34" charset="-120"/>
              </a:rPr>
              <a:t>師生心中。</a:t>
            </a:r>
            <a:r>
              <a:rPr lang="en-US" altLang="zh-TW" sz="2400" dirty="0">
                <a:latin typeface="微軟正黑體" panose="020B0604030504040204" pitchFamily="34" charset="-120"/>
                <a:ea typeface="微軟正黑體" panose="020B0604030504040204" pitchFamily="34" charset="-120"/>
              </a:rPr>
              <a:t>104</a:t>
            </a:r>
            <a:r>
              <a:rPr lang="zh-TW" altLang="en-US" sz="2400" dirty="0">
                <a:latin typeface="微軟正黑體" panose="020B0604030504040204" pitchFamily="34" charset="-120"/>
                <a:ea typeface="微軟正黑體" panose="020B0604030504040204" pitchFamily="34" charset="-120"/>
              </a:rPr>
              <a:t>學年</a:t>
            </a:r>
            <a:r>
              <a:rPr lang="zh-TW" altLang="en-US" sz="2400" dirty="0" smtClean="0">
                <a:latin typeface="微軟正黑體" panose="020B0604030504040204" pitchFamily="34" charset="-120"/>
                <a:ea typeface="微軟正黑體" panose="020B0604030504040204" pitchFamily="34" charset="-120"/>
              </a:rPr>
              <a:t>度目前已辦理</a:t>
            </a:r>
            <a:r>
              <a:rPr lang="en-US" altLang="zh-TW" sz="2400" dirty="0" smtClean="0">
                <a:latin typeface="微軟正黑體" panose="020B0604030504040204" pitchFamily="34" charset="-120"/>
                <a:ea typeface="微軟正黑體" panose="020B0604030504040204" pitchFamily="34" charset="-120"/>
              </a:rPr>
              <a:t>1</a:t>
            </a:r>
            <a:r>
              <a:rPr lang="zh-TW" altLang="en-US" sz="2400" dirty="0" smtClean="0">
                <a:latin typeface="微軟正黑體" panose="020B0604030504040204" pitchFamily="34" charset="-120"/>
                <a:ea typeface="微軟正黑體" panose="020B0604030504040204" pitchFamily="34" charset="-120"/>
              </a:rPr>
              <a:t>次</a:t>
            </a:r>
            <a:r>
              <a:rPr lang="zh-TW" altLang="en-US" sz="2400" dirty="0">
                <a:latin typeface="微軟正黑體" panose="020B0604030504040204" pitchFamily="34" charset="-120"/>
                <a:ea typeface="微軟正黑體" panose="020B0604030504040204" pitchFamily="34" charset="-120"/>
              </a:rPr>
              <a:t>藝文活動，目前仍持續規劃辦理</a:t>
            </a:r>
            <a:r>
              <a:rPr lang="zh-TW" altLang="en-US"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0" y="-6279"/>
            <a:ext cx="12191999" cy="923330"/>
          </a:xfrm>
          <a:prstGeom prst="rect">
            <a:avLst/>
          </a:prstGeom>
          <a:noFill/>
        </p:spPr>
        <p:txBody>
          <a:bodyPr wrap="square" rtlCol="0">
            <a:spAutoFit/>
          </a:bodyPr>
          <a:lstStyle/>
          <a:p>
            <a:pPr algn="ctr"/>
            <a:r>
              <a:rPr lang="en-US" altLang="zh-TW" sz="5400" dirty="0" smtClean="0">
                <a:latin typeface="微軟正黑體" panose="020B0604030504040204" pitchFamily="34" charset="-120"/>
                <a:ea typeface="微軟正黑體" panose="020B0604030504040204" pitchFamily="34" charset="-120"/>
              </a:rPr>
              <a:t>103-3  </a:t>
            </a:r>
            <a:r>
              <a:rPr lang="zh-TW" altLang="en-US" sz="5400" dirty="0" smtClean="0">
                <a:latin typeface="微軟正黑體" panose="020B0604030504040204" pitchFamily="34" charset="-120"/>
                <a:ea typeface="微軟正黑體" panose="020B0604030504040204" pitchFamily="34" charset="-120"/>
              </a:rPr>
              <a:t>校園藝術環境塑造計畫</a:t>
            </a:r>
          </a:p>
        </p:txBody>
      </p:sp>
      <p:grpSp>
        <p:nvGrpSpPr>
          <p:cNvPr id="15" name="群組 14"/>
          <p:cNvGrpSpPr/>
          <p:nvPr/>
        </p:nvGrpSpPr>
        <p:grpSpPr>
          <a:xfrm>
            <a:off x="0" y="5980410"/>
            <a:ext cx="4017337" cy="831850"/>
            <a:chOff x="0" y="5980410"/>
            <a:chExt cx="4017337" cy="831850"/>
          </a:xfrm>
        </p:grpSpPr>
        <p:pic>
          <p:nvPicPr>
            <p:cNvPr id="17" name="圖片 16"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28343726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467537" y="1048783"/>
            <a:ext cx="3724463" cy="792088"/>
          </a:xfrm>
        </p:spPr>
        <p:txBody>
          <a:bodyPr>
            <a:noAutofit/>
          </a:bodyPr>
          <a:lstStyle/>
          <a:p>
            <a:pPr algn="ctr"/>
            <a:r>
              <a:rPr lang="zh-TW" altLang="en-US" sz="4800" dirty="0" smtClean="0">
                <a:solidFill>
                  <a:srgbClr val="7030A0"/>
                </a:solidFill>
                <a:latin typeface="微軟正黑體" panose="020B0604030504040204" pitchFamily="34" charset="-120"/>
                <a:ea typeface="微軟正黑體" panose="020B0604030504040204" pitchFamily="34" charset="-120"/>
              </a:rPr>
              <a:t>校園</a:t>
            </a:r>
            <a:r>
              <a:rPr lang="zh-TW" altLang="en-US" sz="6600" dirty="0" smtClean="0">
                <a:solidFill>
                  <a:schemeClr val="accent4">
                    <a:lumMod val="50000"/>
                  </a:schemeClr>
                </a:solidFill>
                <a:latin typeface="微軟正黑體" panose="020B0604030504040204" pitchFamily="34" charset="-120"/>
                <a:ea typeface="微軟正黑體" panose="020B0604030504040204" pitchFamily="34" charset="-120"/>
              </a:rPr>
              <a:t>綠</a:t>
            </a:r>
            <a:r>
              <a:rPr lang="zh-TW" altLang="en-US" sz="4800" dirty="0" smtClean="0">
                <a:solidFill>
                  <a:srgbClr val="7030A0"/>
                </a:solidFill>
                <a:latin typeface="微軟正黑體" panose="020B0604030504040204" pitchFamily="34" charset="-120"/>
                <a:ea typeface="微軟正黑體" panose="020B0604030504040204" pitchFamily="34" charset="-120"/>
              </a:rPr>
              <a:t>美化</a:t>
            </a:r>
            <a:endParaRPr lang="zh-TW" altLang="en-US" sz="4800" dirty="0">
              <a:solidFill>
                <a:srgbClr val="7030A0"/>
              </a:solidFill>
              <a:latin typeface="微軟正黑體" panose="020B0604030504040204" pitchFamily="34" charset="-120"/>
              <a:ea typeface="微軟正黑體" panose="020B0604030504040204" pitchFamily="34" charset="-120"/>
            </a:endParaRP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20302" y="3803423"/>
            <a:ext cx="2720961" cy="1944216"/>
          </a:xfrm>
          <a:prstGeom prst="rect">
            <a:avLst/>
          </a:prstGeom>
          <a:ln>
            <a:noFill/>
          </a:ln>
          <a:effectLst>
            <a:softEdge rad="112500"/>
          </a:effec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874" y="3803422"/>
            <a:ext cx="2445025" cy="1922126"/>
          </a:xfrm>
          <a:prstGeom prst="rect">
            <a:avLst/>
          </a:prstGeom>
          <a:ln>
            <a:noFill/>
          </a:ln>
          <a:effectLst>
            <a:softEdge rad="112500"/>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7671" y="524504"/>
            <a:ext cx="2469532" cy="1872207"/>
          </a:xfrm>
          <a:prstGeom prst="rect">
            <a:avLst/>
          </a:prstGeom>
          <a:ln>
            <a:noFill/>
          </a:ln>
          <a:effectLst>
            <a:softEdge rad="112500"/>
          </a:effec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2167" y="3789009"/>
            <a:ext cx="2520280" cy="1944215"/>
          </a:xfrm>
          <a:prstGeom prst="rect">
            <a:avLst/>
          </a:prstGeom>
          <a:ln>
            <a:noFill/>
          </a:ln>
          <a:effectLst>
            <a:softEdge rad="112500"/>
          </a:effectLst>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6172" y="524504"/>
            <a:ext cx="2736305" cy="1872207"/>
          </a:xfrm>
          <a:prstGeom prst="rect">
            <a:avLst/>
          </a:prstGeom>
          <a:ln>
            <a:noFill/>
          </a:ln>
          <a:effectLst>
            <a:softEdge rad="112500"/>
          </a:effectLst>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952" y="512451"/>
            <a:ext cx="2448271" cy="1872208"/>
          </a:xfrm>
          <a:prstGeom prst="rect">
            <a:avLst/>
          </a:prstGeom>
          <a:ln>
            <a:noFill/>
          </a:ln>
          <a:effectLst>
            <a:softEdge rad="112500"/>
          </a:effectLst>
        </p:spPr>
      </p:pic>
      <p:sp>
        <p:nvSpPr>
          <p:cNvPr id="10" name="文字方塊 9"/>
          <p:cNvSpPr txBox="1"/>
          <p:nvPr/>
        </p:nvSpPr>
        <p:spPr>
          <a:xfrm>
            <a:off x="143716" y="184345"/>
            <a:ext cx="2736304" cy="400110"/>
          </a:xfrm>
          <a:prstGeom prst="rect">
            <a:avLst/>
          </a:prstGeom>
          <a:noFill/>
        </p:spPr>
        <p:txBody>
          <a:bodyPr wrap="square" rtlCol="0">
            <a:spAutoFit/>
          </a:bodyPr>
          <a:lstStyle/>
          <a:p>
            <a:r>
              <a:rPr lang="zh-TW" altLang="en-US" sz="2000" dirty="0">
                <a:solidFill>
                  <a:srgbClr val="0070C0"/>
                </a:solidFill>
                <a:latin typeface="微軟正黑體" panose="020B0604030504040204" pitchFamily="34" charset="-120"/>
                <a:ea typeface="微軟正黑體" panose="020B0604030504040204" pitchFamily="34" charset="-120"/>
              </a:rPr>
              <a:t>建築大樓前造景</a:t>
            </a:r>
            <a:r>
              <a:rPr lang="en-US" altLang="zh-TW" sz="2000" dirty="0">
                <a:solidFill>
                  <a:srgbClr val="0070C0"/>
                </a:solidFill>
                <a:latin typeface="微軟正黑體" panose="020B0604030504040204" pitchFamily="34" charset="-120"/>
                <a:ea typeface="微軟正黑體" panose="020B0604030504040204" pitchFamily="34" charset="-120"/>
              </a:rPr>
              <a:t>--</a:t>
            </a:r>
            <a:r>
              <a:rPr lang="zh-TW" altLang="en-US" sz="2000" dirty="0">
                <a:solidFill>
                  <a:srgbClr val="0070C0"/>
                </a:solidFill>
                <a:latin typeface="微軟正黑體" panose="020B0604030504040204" pitchFamily="34" charset="-120"/>
                <a:ea typeface="微軟正黑體" panose="020B0604030504040204" pitchFamily="34" charset="-120"/>
              </a:rPr>
              <a:t>樹海</a:t>
            </a:r>
          </a:p>
        </p:txBody>
      </p:sp>
      <p:sp>
        <p:nvSpPr>
          <p:cNvPr id="13" name="文字方塊 12"/>
          <p:cNvSpPr txBox="1"/>
          <p:nvPr/>
        </p:nvSpPr>
        <p:spPr>
          <a:xfrm>
            <a:off x="2967671" y="184344"/>
            <a:ext cx="2557183" cy="400110"/>
          </a:xfrm>
          <a:prstGeom prst="rect">
            <a:avLst/>
          </a:prstGeom>
          <a:noFill/>
        </p:spPr>
        <p:txBody>
          <a:bodyPr wrap="square" rtlCol="0">
            <a:spAutoFit/>
          </a:bodyPr>
          <a:lstStyle/>
          <a:p>
            <a:pPr algn="ctr"/>
            <a:r>
              <a:rPr lang="zh-TW" altLang="en-US" sz="2000" dirty="0">
                <a:solidFill>
                  <a:srgbClr val="0070C0"/>
                </a:solidFill>
                <a:latin typeface="微軟正黑體" panose="020B0604030504040204" pitchFamily="34" charset="-120"/>
                <a:ea typeface="微軟正黑體" panose="020B0604030504040204" pitchFamily="34" charset="-120"/>
              </a:rPr>
              <a:t>曉陽池周邊銅雕造景</a:t>
            </a:r>
          </a:p>
        </p:txBody>
      </p:sp>
      <p:sp>
        <p:nvSpPr>
          <p:cNvPr id="14" name="文字方塊 13"/>
          <p:cNvSpPr txBox="1"/>
          <p:nvPr/>
        </p:nvSpPr>
        <p:spPr>
          <a:xfrm>
            <a:off x="5716172" y="159967"/>
            <a:ext cx="2736305" cy="400110"/>
          </a:xfrm>
          <a:prstGeom prst="rect">
            <a:avLst/>
          </a:prstGeom>
          <a:noFill/>
        </p:spPr>
        <p:txBody>
          <a:bodyPr wrap="square" rtlCol="0">
            <a:spAutoFit/>
          </a:bodyPr>
          <a:lstStyle/>
          <a:p>
            <a:pPr algn="ctr"/>
            <a:r>
              <a:rPr lang="zh-TW" altLang="en-US" sz="2000" dirty="0">
                <a:solidFill>
                  <a:srgbClr val="0070C0"/>
                </a:solidFill>
                <a:latin typeface="微軟正黑體" panose="020B0604030504040204" pitchFamily="34" charset="-120"/>
                <a:ea typeface="微軟正黑體" panose="020B0604030504040204" pitchFamily="34" charset="-120"/>
              </a:rPr>
              <a:t>綜合大樓前廣場造景</a:t>
            </a:r>
          </a:p>
        </p:txBody>
      </p:sp>
      <p:sp>
        <p:nvSpPr>
          <p:cNvPr id="16" name="文字方塊 15"/>
          <p:cNvSpPr txBox="1"/>
          <p:nvPr/>
        </p:nvSpPr>
        <p:spPr>
          <a:xfrm>
            <a:off x="3610874" y="5765609"/>
            <a:ext cx="263106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實習處辦公室旁造景</a:t>
            </a:r>
          </a:p>
        </p:txBody>
      </p:sp>
      <p:sp>
        <p:nvSpPr>
          <p:cNvPr id="17" name="文字方塊 16"/>
          <p:cNvSpPr txBox="1"/>
          <p:nvPr/>
        </p:nvSpPr>
        <p:spPr>
          <a:xfrm>
            <a:off x="6378414" y="5759397"/>
            <a:ext cx="2426638" cy="400110"/>
          </a:xfrm>
          <a:prstGeom prst="rect">
            <a:avLst/>
          </a:prstGeom>
          <a:noFill/>
        </p:spPr>
        <p:txBody>
          <a:bodyPr wrap="square" rtlCol="0">
            <a:spAutoFit/>
          </a:bodyPr>
          <a:lstStyle/>
          <a:p>
            <a:pPr algn="ctr"/>
            <a:r>
              <a:rPr lang="zh-TW" altLang="en-US" sz="2000" dirty="0" smtClean="0">
                <a:latin typeface="微軟正黑體" panose="020B0604030504040204" pitchFamily="34" charset="-120"/>
                <a:ea typeface="微軟正黑體" panose="020B0604030504040204" pitchFamily="34" charset="-120"/>
              </a:rPr>
              <a:t>小</a:t>
            </a:r>
            <a:r>
              <a:rPr lang="zh-TW" altLang="en-US" sz="2000" dirty="0">
                <a:latin typeface="微軟正黑體" panose="020B0604030504040204" pitchFamily="34" charset="-120"/>
                <a:ea typeface="微軟正黑體" panose="020B0604030504040204" pitchFamily="34" charset="-120"/>
              </a:rPr>
              <a:t>橋流</a:t>
            </a:r>
            <a:r>
              <a:rPr lang="zh-TW" altLang="en-US" sz="2000" dirty="0">
                <a:solidFill>
                  <a:srgbClr val="FF0000"/>
                </a:solidFill>
                <a:latin typeface="微軟正黑體" panose="020B0604030504040204" pitchFamily="34" charset="-120"/>
                <a:ea typeface="微軟正黑體" panose="020B0604030504040204" pitchFamily="34" charset="-120"/>
              </a:rPr>
              <a:t>水</a:t>
            </a:r>
          </a:p>
        </p:txBody>
      </p:sp>
      <p:sp>
        <p:nvSpPr>
          <p:cNvPr id="18" name="文字方塊 17"/>
          <p:cNvSpPr txBox="1"/>
          <p:nvPr/>
        </p:nvSpPr>
        <p:spPr>
          <a:xfrm>
            <a:off x="9220302" y="5759397"/>
            <a:ext cx="2720961" cy="400110"/>
          </a:xfrm>
          <a:prstGeom prst="rect">
            <a:avLst/>
          </a:prstGeom>
          <a:noFill/>
        </p:spPr>
        <p:txBody>
          <a:bodyPr wrap="square" rtlCol="0">
            <a:spAutoFit/>
          </a:bodyPr>
          <a:lstStyle/>
          <a:p>
            <a:pPr algn="ctr"/>
            <a:r>
              <a:rPr lang="zh-TW" altLang="en-US" sz="2000" dirty="0" smtClean="0">
                <a:solidFill>
                  <a:srgbClr val="FF0000"/>
                </a:solidFill>
                <a:latin typeface="微軟正黑體" panose="020B0604030504040204" pitchFamily="34" charset="-120"/>
                <a:ea typeface="微軟正黑體" panose="020B0604030504040204" pitchFamily="34" charset="-120"/>
              </a:rPr>
              <a:t>秀</a:t>
            </a:r>
            <a:r>
              <a:rPr lang="zh-TW" altLang="en-US" sz="2000" dirty="0" smtClean="0">
                <a:latin typeface="微軟正黑體" panose="020B0604030504040204" pitchFamily="34" charset="-120"/>
                <a:ea typeface="微軟正黑體" panose="020B0604030504040204" pitchFamily="34" charset="-120"/>
              </a:rPr>
              <a:t>麗</a:t>
            </a:r>
            <a:r>
              <a:rPr lang="zh-TW" altLang="en-US" sz="2000" dirty="0">
                <a:latin typeface="微軟正黑體" panose="020B0604030504040204" pitchFamily="34" charset="-120"/>
                <a:ea typeface="微軟正黑體" panose="020B0604030504040204" pitchFamily="34" charset="-120"/>
              </a:rPr>
              <a:t>山林</a:t>
            </a:r>
          </a:p>
        </p:txBody>
      </p:sp>
      <p:sp>
        <p:nvSpPr>
          <p:cNvPr id="25" name="文字方塊 24"/>
          <p:cNvSpPr txBox="1"/>
          <p:nvPr/>
        </p:nvSpPr>
        <p:spPr>
          <a:xfrm>
            <a:off x="1295842" y="2555261"/>
            <a:ext cx="10070852" cy="1015663"/>
          </a:xfrm>
          <a:prstGeom prst="rect">
            <a:avLst/>
          </a:prstGeom>
          <a:noFill/>
        </p:spPr>
        <p:txBody>
          <a:bodyPr wrap="square" rtlCol="0">
            <a:spAutoFit/>
          </a:bodyPr>
          <a:lstStyle/>
          <a:p>
            <a:pPr>
              <a:lnSpc>
                <a:spcPct val="150000"/>
              </a:lnSpc>
            </a:pPr>
            <a:r>
              <a:rPr lang="zh-TW" altLang="en-US" sz="2000" dirty="0">
                <a:solidFill>
                  <a:srgbClr val="7030A0"/>
                </a:solidFill>
                <a:latin typeface="微軟正黑體" panose="020B0604030504040204" pitchFamily="34" charset="-120"/>
                <a:ea typeface="微軟正黑體" panose="020B0604030504040204" pitchFamily="34" charset="-120"/>
              </a:rPr>
              <a:t>於校園內規劃不同區塊進行景觀造景，讓校園更活潑生動，達到提升校園環境品質目的</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a:lnSpc>
                <a:spcPct val="150000"/>
              </a:lnSpc>
            </a:pPr>
            <a:r>
              <a:rPr lang="en-US" altLang="zh-TW" sz="2000" dirty="0">
                <a:solidFill>
                  <a:srgbClr val="FF0000"/>
                </a:solidFill>
                <a:latin typeface="微軟正黑體" panose="020B0604030504040204" pitchFamily="34" charset="-120"/>
                <a:ea typeface="微軟正黑體" panose="020B0604030504040204" pitchFamily="34" charset="-120"/>
              </a:rPr>
              <a:t>10</a:t>
            </a:r>
            <a:r>
              <a:rPr lang="en-US" altLang="zh-TW" sz="2000" dirty="0">
                <a:solidFill>
                  <a:srgbClr val="CC0099"/>
                </a:solidFill>
                <a:latin typeface="微軟正黑體" panose="020B0604030504040204" pitchFamily="34" charset="-120"/>
                <a:ea typeface="微軟正黑體" panose="020B0604030504040204" pitchFamily="34" charset="-120"/>
              </a:rPr>
              <a:t>4</a:t>
            </a:r>
            <a:r>
              <a:rPr lang="zh-TW" altLang="en-US" sz="2000" dirty="0">
                <a:solidFill>
                  <a:srgbClr val="CC0099"/>
                </a:solidFill>
                <a:latin typeface="微軟正黑體" panose="020B0604030504040204" pitchFamily="34" charset="-120"/>
                <a:ea typeface="微軟正黑體" panose="020B0604030504040204" pitchFamily="34" charset="-120"/>
              </a:rPr>
              <a:t>學年度已綠美化實習處辦公室左側景觀</a:t>
            </a:r>
            <a:r>
              <a:rPr lang="en-US" altLang="zh-TW" sz="2000" dirty="0">
                <a:solidFill>
                  <a:srgbClr val="CC0099"/>
                </a:solidFill>
                <a:latin typeface="微軟正黑體" panose="020B0604030504040204" pitchFamily="34" charset="-120"/>
                <a:ea typeface="微軟正黑體" panose="020B0604030504040204" pitchFamily="34" charset="-120"/>
              </a:rPr>
              <a:t>1</a:t>
            </a:r>
            <a:r>
              <a:rPr lang="zh-TW" altLang="en-US" sz="2000" dirty="0">
                <a:solidFill>
                  <a:srgbClr val="CC0099"/>
                </a:solidFill>
                <a:latin typeface="微軟正黑體" panose="020B0604030504040204" pitchFamily="34" charset="-120"/>
                <a:ea typeface="微軟正黑體" panose="020B0604030504040204" pitchFamily="34" charset="-120"/>
              </a:rPr>
              <a:t>處，目前正進行另一處景觀綠美化工程。</a:t>
            </a:r>
          </a:p>
        </p:txBody>
      </p:sp>
      <p:sp>
        <p:nvSpPr>
          <p:cNvPr id="26" name="圓角矩形 25"/>
          <p:cNvSpPr/>
          <p:nvPr/>
        </p:nvSpPr>
        <p:spPr>
          <a:xfrm>
            <a:off x="262951" y="2627149"/>
            <a:ext cx="11103743" cy="86409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dirty="0">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385208" y="2671834"/>
            <a:ext cx="864096" cy="830997"/>
          </a:xfrm>
          <a:prstGeom prst="rect">
            <a:avLst/>
          </a:prstGeom>
          <a:noFill/>
        </p:spPr>
        <p:txBody>
          <a:bodyPr wrap="square" rtlCol="0">
            <a:spAutoFit/>
          </a:bodyPr>
          <a:lstStyle/>
          <a:p>
            <a:r>
              <a:rPr lang="zh-TW" altLang="en-US" sz="2400" b="1" dirty="0">
                <a:solidFill>
                  <a:srgbClr val="A50021"/>
                </a:solidFill>
                <a:latin typeface="微軟正黑體" panose="020B0604030504040204" pitchFamily="34" charset="-120"/>
                <a:ea typeface="微軟正黑體" panose="020B0604030504040204" pitchFamily="34" charset="-120"/>
              </a:rPr>
              <a:t>執行</a:t>
            </a:r>
            <a:endParaRPr lang="en-US" altLang="zh-TW" sz="2400" b="1" dirty="0">
              <a:solidFill>
                <a:srgbClr val="A50021"/>
              </a:solidFill>
              <a:latin typeface="微軟正黑體" panose="020B0604030504040204" pitchFamily="34" charset="-120"/>
              <a:ea typeface="微軟正黑體" panose="020B0604030504040204" pitchFamily="34" charset="-120"/>
            </a:endParaRPr>
          </a:p>
          <a:p>
            <a:r>
              <a:rPr lang="zh-TW" altLang="en-US" sz="2400" b="1" dirty="0">
                <a:solidFill>
                  <a:srgbClr val="A50021"/>
                </a:solidFill>
                <a:latin typeface="微軟正黑體" panose="020B0604030504040204" pitchFamily="34" charset="-120"/>
                <a:ea typeface="微軟正黑體" panose="020B0604030504040204" pitchFamily="34" charset="-120"/>
              </a:rPr>
              <a:t>成效</a:t>
            </a:r>
          </a:p>
        </p:txBody>
      </p:sp>
      <p:sp>
        <p:nvSpPr>
          <p:cNvPr id="24" name="標題 1"/>
          <p:cNvSpPr txBox="1">
            <a:spLocks/>
          </p:cNvSpPr>
          <p:nvPr/>
        </p:nvSpPr>
        <p:spPr>
          <a:xfrm>
            <a:off x="-1" y="4320450"/>
            <a:ext cx="3612009" cy="7920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800" dirty="0" smtClean="0">
                <a:solidFill>
                  <a:srgbClr val="7030A0"/>
                </a:solidFill>
                <a:latin typeface="微軟正黑體" panose="020B0604030504040204" pitchFamily="34" charset="-120"/>
                <a:ea typeface="微軟正黑體" panose="020B0604030504040204" pitchFamily="34" charset="-120"/>
              </a:rPr>
              <a:t>校園</a:t>
            </a:r>
            <a:r>
              <a:rPr lang="zh-TW" altLang="en-US" sz="6600" dirty="0" smtClean="0">
                <a:solidFill>
                  <a:srgbClr val="7030A0"/>
                </a:solidFill>
                <a:latin typeface="微軟正黑體" panose="020B0604030504040204" pitchFamily="34" charset="-120"/>
                <a:ea typeface="微軟正黑體" panose="020B0604030504040204" pitchFamily="34" charset="-120"/>
              </a:rPr>
              <a:t>藝</a:t>
            </a:r>
            <a:r>
              <a:rPr lang="zh-TW" altLang="en-US" sz="4800" dirty="0" smtClean="0">
                <a:solidFill>
                  <a:srgbClr val="7030A0"/>
                </a:solidFill>
                <a:latin typeface="微軟正黑體" panose="020B0604030504040204" pitchFamily="34" charset="-120"/>
                <a:ea typeface="微軟正黑體" panose="020B0604030504040204" pitchFamily="34" charset="-120"/>
              </a:rPr>
              <a:t>術化</a:t>
            </a:r>
            <a:endParaRPr lang="zh-TW" altLang="en-US" sz="4800" dirty="0">
              <a:solidFill>
                <a:srgbClr val="7030A0"/>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0" y="5980410"/>
            <a:ext cx="4017337" cy="831850"/>
            <a:chOff x="0" y="5980410"/>
            <a:chExt cx="4017337" cy="831850"/>
          </a:xfrm>
        </p:grpSpPr>
        <p:pic>
          <p:nvPicPr>
            <p:cNvPr id="27" name="圖片 26" descr="校徽.jpg"/>
            <p:cNvPicPr>
              <a:picLocks noChangeAspect="1"/>
            </p:cNvPicPr>
            <p:nvPr/>
          </p:nvPicPr>
          <p:blipFill>
            <a:blip r:embed="rId8">
              <a:extLst>
                <a:ext uri="{BEBA8EAE-BF5A-486C-A8C5-ECC9F3942E4B}">
                  <a14:imgProps xmlns:a14="http://schemas.microsoft.com/office/drawing/2010/main">
                    <a14:imgLayer r:embed="rId9">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字方塊 2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427819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1999" cy="836712"/>
          </a:xfrm>
        </p:spPr>
        <p:txBody>
          <a:bodyPr>
            <a:normAutofit fontScale="90000"/>
          </a:bodyPr>
          <a:lstStyle/>
          <a:p>
            <a:pPr algn="ctr"/>
            <a:r>
              <a:rPr lang="zh-TW" altLang="en-US" sz="7300" i="1" dirty="0" smtClean="0">
                <a:solidFill>
                  <a:srgbClr val="7030A0"/>
                </a:solidFill>
                <a:latin typeface="標楷體" pitchFamily="65" charset="-120"/>
                <a:ea typeface="標楷體" pitchFamily="65" charset="-120"/>
              </a:rPr>
              <a:t>藝</a:t>
            </a:r>
            <a:r>
              <a:rPr lang="zh-TW" altLang="en-US" sz="4900" i="1" dirty="0">
                <a:solidFill>
                  <a:srgbClr val="7030A0"/>
                </a:solidFill>
                <a:latin typeface="標楷體" pitchFamily="65" charset="-120"/>
                <a:ea typeface="標楷體" pitchFamily="65" charset="-120"/>
              </a:rPr>
              <a:t>術境教活動</a:t>
            </a:r>
            <a:endParaRPr lang="zh-TW" altLang="en-US" sz="4900" i="1" dirty="0">
              <a:solidFill>
                <a:srgbClr val="7030A0"/>
              </a:solidFill>
            </a:endParaRPr>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6205" y="1208374"/>
            <a:ext cx="2448272" cy="1874520"/>
          </a:xfrm>
          <a:prstGeom prst="rect">
            <a:avLst/>
          </a:prstGeom>
          <a:ln>
            <a:noFill/>
          </a:ln>
          <a:effectLst>
            <a:softEdge rad="112500"/>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5139" y="4542136"/>
            <a:ext cx="2326179" cy="1194028"/>
          </a:xfrm>
          <a:prstGeom prst="rect">
            <a:avLst/>
          </a:prstGeom>
          <a:ln>
            <a:noFill/>
          </a:ln>
          <a:effectLst>
            <a:softEdge rad="112500"/>
          </a:effectLst>
        </p:spPr>
      </p:pic>
      <p:pic>
        <p:nvPicPr>
          <p:cNvPr id="8" name="內容版面配置區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3187" y="1241071"/>
            <a:ext cx="2808312" cy="1853044"/>
          </a:xfrm>
          <a:prstGeom prst="rect">
            <a:avLst/>
          </a:prstGeom>
          <a:ln>
            <a:noFill/>
          </a:ln>
          <a:effectLst>
            <a:softEdge rad="112500"/>
          </a:effectLst>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5696" y="4513966"/>
            <a:ext cx="2736303" cy="1844824"/>
          </a:xfrm>
          <a:prstGeom prst="rect">
            <a:avLst/>
          </a:prstGeom>
          <a:ln>
            <a:noFill/>
          </a:ln>
          <a:effectLst>
            <a:softEdge rad="112500"/>
          </a:effectLst>
        </p:spPr>
      </p:pic>
      <p:pic>
        <p:nvPicPr>
          <p:cNvPr id="11" name="圖片 10" descr="DSC_3985.JPG"/>
          <p:cNvPicPr>
            <a:picLocks noChangeAspect="1"/>
          </p:cNvPicPr>
          <p:nvPr/>
        </p:nvPicPr>
        <p:blipFill>
          <a:blip r:embed="rId7" cstate="print"/>
          <a:stretch>
            <a:fillRect/>
          </a:stretch>
        </p:blipFill>
        <p:spPr>
          <a:xfrm>
            <a:off x="3215680" y="1208374"/>
            <a:ext cx="2736304" cy="1872208"/>
          </a:xfrm>
          <a:prstGeom prst="rect">
            <a:avLst/>
          </a:prstGeom>
          <a:ln>
            <a:noFill/>
          </a:ln>
          <a:effectLst>
            <a:softEdge rad="112500"/>
          </a:effectLst>
        </p:spPr>
      </p:pic>
      <p:pic>
        <p:nvPicPr>
          <p:cNvPr id="12" name="圖片 11" descr="DSC_3986.JPG"/>
          <p:cNvPicPr>
            <a:picLocks noChangeAspect="1"/>
          </p:cNvPicPr>
          <p:nvPr/>
        </p:nvPicPr>
        <p:blipFill>
          <a:blip r:embed="rId8" cstate="print"/>
          <a:stretch>
            <a:fillRect/>
          </a:stretch>
        </p:blipFill>
        <p:spPr>
          <a:xfrm>
            <a:off x="6359351" y="4513966"/>
            <a:ext cx="2808312" cy="1872208"/>
          </a:xfrm>
          <a:prstGeom prst="rect">
            <a:avLst/>
          </a:prstGeom>
          <a:ln>
            <a:noFill/>
          </a:ln>
          <a:effectLst>
            <a:softEdge rad="112500"/>
          </a:effectLst>
        </p:spPr>
      </p:pic>
      <p:sp>
        <p:nvSpPr>
          <p:cNvPr id="13" name="圓角矩形 12"/>
          <p:cNvSpPr/>
          <p:nvPr/>
        </p:nvSpPr>
        <p:spPr>
          <a:xfrm>
            <a:off x="323321" y="3272584"/>
            <a:ext cx="11465401" cy="1080120"/>
          </a:xfrm>
          <a:prstGeom prst="roundRect">
            <a:avLst>
              <a:gd name="adj"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323321" y="3335590"/>
            <a:ext cx="972108" cy="954107"/>
          </a:xfrm>
          <a:prstGeom prst="rect">
            <a:avLst/>
          </a:prstGeom>
          <a:noFill/>
        </p:spPr>
        <p:txBody>
          <a:bodyPr wrap="square" rtlCol="0">
            <a:spAutoFit/>
          </a:bodyPr>
          <a:lstStyle/>
          <a:p>
            <a:r>
              <a:rPr lang="zh-TW" altLang="en-US" sz="2800" b="1" dirty="0" smtClean="0">
                <a:solidFill>
                  <a:srgbClr val="A50021"/>
                </a:solidFill>
                <a:latin typeface="微軟正黑體" panose="020B0604030504040204" pitchFamily="34" charset="-120"/>
                <a:ea typeface="微軟正黑體" panose="020B0604030504040204" pitchFamily="34" charset="-120"/>
              </a:rPr>
              <a:t>執行</a:t>
            </a:r>
            <a:endParaRPr lang="en-US" altLang="zh-TW" sz="2800" b="1" dirty="0" smtClean="0">
              <a:solidFill>
                <a:srgbClr val="A50021"/>
              </a:solidFill>
              <a:latin typeface="微軟正黑體" panose="020B0604030504040204" pitchFamily="34" charset="-120"/>
              <a:ea typeface="微軟正黑體" panose="020B0604030504040204" pitchFamily="34" charset="-120"/>
            </a:endParaRPr>
          </a:p>
          <a:p>
            <a:r>
              <a:rPr lang="zh-TW" altLang="en-US" sz="2800" b="1" dirty="0" smtClean="0">
                <a:solidFill>
                  <a:srgbClr val="A50021"/>
                </a:solidFill>
                <a:latin typeface="微軟正黑體" panose="020B0604030504040204" pitchFamily="34" charset="-120"/>
                <a:ea typeface="微軟正黑體" panose="020B0604030504040204" pitchFamily="34" charset="-120"/>
              </a:rPr>
              <a:t>成效</a:t>
            </a:r>
            <a:endParaRPr lang="zh-TW" altLang="en-US" sz="2800" b="1" dirty="0">
              <a:solidFill>
                <a:srgbClr val="A50021"/>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434197" y="857955"/>
            <a:ext cx="2520280" cy="400110"/>
          </a:xfrm>
          <a:prstGeom prst="rect">
            <a:avLst/>
          </a:prstGeom>
          <a:noFill/>
        </p:spPr>
        <p:txBody>
          <a:bodyPr wrap="square" rtlCol="0">
            <a:spAutoFit/>
          </a:bodyPr>
          <a:lstStyle/>
          <a:p>
            <a:r>
              <a:rPr lang="zh-TW" altLang="en-US" sz="2000" dirty="0">
                <a:solidFill>
                  <a:srgbClr val="FF0000"/>
                </a:solidFill>
                <a:latin typeface="微軟正黑體" panose="020B0604030504040204" pitchFamily="34" charset="-120"/>
                <a:ea typeface="微軟正黑體" panose="020B0604030504040204" pitchFamily="34" charset="-120"/>
              </a:rPr>
              <a:t>文藝走廊</a:t>
            </a:r>
            <a:r>
              <a:rPr lang="zh-TW" altLang="en-US" sz="2000" dirty="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學生園地</a:t>
            </a:r>
            <a:endParaRPr lang="zh-TW" altLang="en-US" sz="2000"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3745139" y="5826095"/>
            <a:ext cx="2592288" cy="400110"/>
          </a:xfrm>
          <a:prstGeom prst="rect">
            <a:avLst/>
          </a:prstGeom>
          <a:noFill/>
        </p:spPr>
        <p:txBody>
          <a:bodyPr wrap="square" rtlCol="0">
            <a:spAutoFit/>
          </a:bodyPr>
          <a:lstStyle/>
          <a:p>
            <a:pPr algn="ctr"/>
            <a:r>
              <a:rPr lang="zh-TW" altLang="en-US" sz="2000" dirty="0" smtClean="0">
                <a:latin typeface="微軟正黑體" panose="020B0604030504040204" pitchFamily="34" charset="-120"/>
                <a:ea typeface="微軟正黑體" panose="020B0604030504040204" pitchFamily="34" charset="-120"/>
              </a:rPr>
              <a:t>學生作品園地</a:t>
            </a:r>
            <a:endParaRPr lang="zh-TW" altLang="en-US" sz="2000" dirty="0">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215680" y="808264"/>
            <a:ext cx="2736304" cy="400110"/>
          </a:xfrm>
          <a:prstGeom prst="rect">
            <a:avLst/>
          </a:prstGeom>
          <a:noFill/>
        </p:spPr>
        <p:txBody>
          <a:bodyPr wrap="square" rtlCol="0">
            <a:spAutoFit/>
          </a:bodyPr>
          <a:lstStyle/>
          <a:p>
            <a:pPr algn="ctr"/>
            <a:r>
              <a:rPr lang="zh-TW" altLang="en-US" sz="2000" dirty="0">
                <a:latin typeface="微軟正黑體" panose="020B0604030504040204" pitchFamily="34" charset="-120"/>
                <a:ea typeface="微軟正黑體" panose="020B0604030504040204" pitchFamily="34" charset="-120"/>
              </a:rPr>
              <a:t>學生美術創作</a:t>
            </a:r>
          </a:p>
        </p:txBody>
      </p:sp>
      <p:sp>
        <p:nvSpPr>
          <p:cNvPr id="18" name="文字方塊 17"/>
          <p:cNvSpPr txBox="1"/>
          <p:nvPr/>
        </p:nvSpPr>
        <p:spPr>
          <a:xfrm>
            <a:off x="6359351" y="6402432"/>
            <a:ext cx="2808312" cy="400110"/>
          </a:xfrm>
          <a:prstGeom prst="rect">
            <a:avLst/>
          </a:prstGeom>
          <a:noFill/>
        </p:spPr>
        <p:txBody>
          <a:bodyPr wrap="square" rtlCol="0">
            <a:spAutoFit/>
          </a:bodyPr>
          <a:lstStyle/>
          <a:p>
            <a:pPr algn="ctr"/>
            <a:r>
              <a:rPr lang="zh-TW" altLang="en-US" sz="2000" dirty="0" smtClean="0">
                <a:latin typeface="微軟正黑體" panose="020B0604030504040204" pitchFamily="34" charset="-120"/>
                <a:ea typeface="微軟正黑體" panose="020B0604030504040204" pitchFamily="34" charset="-120"/>
              </a:rPr>
              <a:t>學生作品</a:t>
            </a:r>
            <a:r>
              <a:rPr lang="zh-TW" altLang="en-US" sz="2000" dirty="0">
                <a:latin typeface="微軟正黑體" panose="020B0604030504040204" pitchFamily="34" charset="-120"/>
                <a:ea typeface="微軟正黑體" panose="020B0604030504040204" pitchFamily="34" charset="-120"/>
              </a:rPr>
              <a:t>：蝶古巴特包</a:t>
            </a:r>
          </a:p>
        </p:txBody>
      </p:sp>
      <p:sp>
        <p:nvSpPr>
          <p:cNvPr id="19" name="文字方塊 18"/>
          <p:cNvSpPr txBox="1"/>
          <p:nvPr/>
        </p:nvSpPr>
        <p:spPr>
          <a:xfrm>
            <a:off x="6213187" y="822488"/>
            <a:ext cx="2808312" cy="400110"/>
          </a:xfrm>
          <a:prstGeom prst="rect">
            <a:avLst/>
          </a:prstGeom>
          <a:noFill/>
        </p:spPr>
        <p:txBody>
          <a:bodyPr wrap="square" rtlCol="0">
            <a:spAutoFit/>
          </a:bodyPr>
          <a:lstStyle/>
          <a:p>
            <a:pPr algn="ctr"/>
            <a:r>
              <a:rPr lang="zh-TW" altLang="en-US" sz="2000" u="sng" dirty="0" smtClean="0">
                <a:latin typeface="微軟正黑體" panose="020B0604030504040204" pitchFamily="34" charset="-120"/>
                <a:ea typeface="微軟正黑體" panose="020B0604030504040204" pitchFamily="34" charset="-120"/>
              </a:rPr>
              <a:t>藝術境教講座</a:t>
            </a:r>
            <a:endParaRPr lang="zh-TW" altLang="en-US" sz="2000" dirty="0">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9455696" y="6341508"/>
            <a:ext cx="2736304" cy="400110"/>
          </a:xfrm>
          <a:prstGeom prst="rect">
            <a:avLst/>
          </a:prstGeom>
          <a:noFill/>
        </p:spPr>
        <p:txBody>
          <a:bodyPr wrap="square" rtlCol="0">
            <a:spAutoFit/>
          </a:bodyPr>
          <a:lstStyle/>
          <a:p>
            <a:pPr algn="ctr"/>
            <a:r>
              <a:rPr lang="zh-TW" altLang="en-US" sz="2000" dirty="0">
                <a:latin typeface="微軟正黑體" panose="020B0604030504040204" pitchFamily="34" charset="-120"/>
                <a:ea typeface="微軟正黑體" panose="020B0604030504040204" pitchFamily="34" charset="-120"/>
              </a:rPr>
              <a:t>環境教育講座</a:t>
            </a:r>
          </a:p>
        </p:txBody>
      </p:sp>
      <p:sp>
        <p:nvSpPr>
          <p:cNvPr id="22" name="文字方塊 21"/>
          <p:cNvSpPr txBox="1"/>
          <p:nvPr/>
        </p:nvSpPr>
        <p:spPr>
          <a:xfrm>
            <a:off x="1160588" y="3258517"/>
            <a:ext cx="10628134" cy="1107996"/>
          </a:xfrm>
          <a:prstGeom prst="rect">
            <a:avLst/>
          </a:prstGeom>
          <a:noFill/>
        </p:spPr>
        <p:txBody>
          <a:bodyPr wrap="square" rtlCol="0">
            <a:spAutoFit/>
          </a:bodyPr>
          <a:lstStyle/>
          <a:p>
            <a:pPr>
              <a:lnSpc>
                <a:spcPct val="150000"/>
              </a:lnSpc>
            </a:pPr>
            <a:r>
              <a:rPr lang="zh-TW" altLang="en-US" sz="2200" dirty="0" smtClean="0">
                <a:solidFill>
                  <a:srgbClr val="7030A0"/>
                </a:solidFill>
                <a:latin typeface="微軟正黑體" panose="020B0604030504040204" pitchFamily="34" charset="-120"/>
                <a:ea typeface="微軟正黑體" panose="020B0604030504040204" pitchFamily="34" charset="-120"/>
              </a:rPr>
              <a:t>辦理</a:t>
            </a:r>
            <a:r>
              <a:rPr lang="zh-TW" altLang="en-US" sz="2200" dirty="0">
                <a:solidFill>
                  <a:srgbClr val="7030A0"/>
                </a:solidFill>
                <a:latin typeface="微軟正黑體" panose="020B0604030504040204" pitchFamily="34" charset="-120"/>
                <a:ea typeface="微軟正黑體" panose="020B0604030504040204" pitchFamily="34" charset="-120"/>
              </a:rPr>
              <a:t>各項美術創作</a:t>
            </a:r>
            <a:r>
              <a:rPr lang="zh-TW" altLang="en-US" sz="2200" dirty="0" smtClean="0">
                <a:solidFill>
                  <a:srgbClr val="7030A0"/>
                </a:solidFill>
                <a:latin typeface="微軟正黑體" panose="020B0604030504040204" pitchFamily="34" charset="-120"/>
                <a:ea typeface="微軟正黑體" panose="020B0604030504040204" pitchFamily="34" charset="-120"/>
              </a:rPr>
              <a:t>，</a:t>
            </a:r>
            <a:r>
              <a:rPr lang="zh-TW" altLang="en-US" sz="2200" dirty="0">
                <a:solidFill>
                  <a:srgbClr val="7030A0"/>
                </a:solidFill>
                <a:latin typeface="微軟正黑體" panose="020B0604030504040204" pitchFamily="34" charset="-120"/>
                <a:ea typeface="微軟正黑體" panose="020B0604030504040204" pitchFamily="34" charset="-120"/>
              </a:rPr>
              <a:t>將</a:t>
            </a:r>
            <a:r>
              <a:rPr lang="zh-TW" altLang="en-US" sz="2200" dirty="0" smtClean="0">
                <a:solidFill>
                  <a:srgbClr val="7030A0"/>
                </a:solidFill>
                <a:latin typeface="微軟正黑體" panose="020B0604030504040204" pitchFamily="34" charset="-120"/>
                <a:ea typeface="微軟正黑體" panose="020B0604030504040204" pitchFamily="34" charset="-120"/>
              </a:rPr>
              <a:t>學生</a:t>
            </a:r>
            <a:r>
              <a:rPr lang="zh-TW" altLang="en-US" sz="2200" dirty="0">
                <a:solidFill>
                  <a:srgbClr val="7030A0"/>
                </a:solidFill>
                <a:latin typeface="微軟正黑體" panose="020B0604030504040204" pitchFamily="34" charset="-120"/>
                <a:ea typeface="微軟正黑體" panose="020B0604030504040204" pitchFamily="34" charset="-120"/>
              </a:rPr>
              <a:t>作品佈置校園環境，強化校園藝術</a:t>
            </a:r>
            <a:r>
              <a:rPr lang="zh-TW" altLang="en-US" sz="2200" dirty="0" smtClean="0">
                <a:solidFill>
                  <a:srgbClr val="7030A0"/>
                </a:solidFill>
                <a:latin typeface="微軟正黑體" panose="020B0604030504040204" pitchFamily="34" charset="-120"/>
                <a:ea typeface="微軟正黑體" panose="020B0604030504040204" pitchFamily="34" charset="-120"/>
              </a:rPr>
              <a:t>氛圍。透過</a:t>
            </a:r>
            <a:r>
              <a:rPr lang="zh-TW" altLang="en-US" sz="2200" dirty="0">
                <a:solidFill>
                  <a:srgbClr val="7030A0"/>
                </a:solidFill>
                <a:latin typeface="微軟正黑體" panose="020B0604030504040204" pitchFamily="34" charset="-120"/>
                <a:ea typeface="微軟正黑體" panose="020B0604030504040204" pitchFamily="34" charset="-120"/>
              </a:rPr>
              <a:t>辦理環境</a:t>
            </a:r>
            <a:r>
              <a:rPr lang="zh-TW" altLang="en-US" sz="2200" dirty="0" smtClean="0">
                <a:solidFill>
                  <a:srgbClr val="7030A0"/>
                </a:solidFill>
                <a:latin typeface="微軟正黑體" panose="020B0604030504040204" pitchFamily="34" charset="-120"/>
                <a:ea typeface="微軟正黑體" panose="020B0604030504040204" pitchFamily="34" charset="-120"/>
              </a:rPr>
              <a:t>教</a:t>
            </a:r>
            <a:endParaRPr lang="en-US" altLang="zh-TW" sz="2200" dirty="0" smtClean="0">
              <a:solidFill>
                <a:srgbClr val="7030A0"/>
              </a:solidFill>
              <a:latin typeface="微軟正黑體" panose="020B0604030504040204" pitchFamily="34" charset="-120"/>
              <a:ea typeface="微軟正黑體" panose="020B0604030504040204" pitchFamily="34" charset="-120"/>
            </a:endParaRPr>
          </a:p>
          <a:p>
            <a:pPr>
              <a:lnSpc>
                <a:spcPct val="150000"/>
              </a:lnSpc>
            </a:pPr>
            <a:r>
              <a:rPr lang="zh-TW" altLang="en-US" sz="2200" dirty="0" smtClean="0">
                <a:solidFill>
                  <a:srgbClr val="7030A0"/>
                </a:solidFill>
                <a:latin typeface="微軟正黑體" panose="020B0604030504040204" pitchFamily="34" charset="-120"/>
                <a:ea typeface="微軟正黑體" panose="020B0604030504040204" pitchFamily="34" charset="-120"/>
              </a:rPr>
              <a:t>育</a:t>
            </a:r>
            <a:r>
              <a:rPr lang="zh-TW" altLang="en-US" sz="2200" dirty="0">
                <a:solidFill>
                  <a:srgbClr val="7030A0"/>
                </a:solidFill>
                <a:latin typeface="微軟正黑體" panose="020B0604030504040204" pitchFamily="34" charset="-120"/>
                <a:ea typeface="微軟正黑體" panose="020B0604030504040204" pitchFamily="34" charset="-120"/>
              </a:rPr>
              <a:t>講座，將</a:t>
            </a:r>
            <a:r>
              <a:rPr lang="zh-TW" altLang="en-US" sz="2200" dirty="0">
                <a:solidFill>
                  <a:srgbClr val="FF0000"/>
                </a:solidFill>
                <a:latin typeface="微軟正黑體" panose="020B0604030504040204" pitchFamily="34" charset="-120"/>
                <a:ea typeface="微軟正黑體" panose="020B0604030504040204" pitchFamily="34" charset="-120"/>
              </a:rPr>
              <a:t>藝術</a:t>
            </a:r>
            <a:r>
              <a:rPr lang="zh-TW" altLang="en-US" sz="2200" dirty="0">
                <a:solidFill>
                  <a:srgbClr val="7030A0"/>
                </a:solidFill>
                <a:latin typeface="微軟正黑體" panose="020B0604030504040204" pitchFamily="34" charset="-120"/>
                <a:ea typeface="微軟正黑體" panose="020B0604030504040204" pitchFamily="34" charset="-120"/>
              </a:rPr>
              <a:t>與</a:t>
            </a:r>
            <a:r>
              <a:rPr lang="zh-TW" altLang="en-US" sz="2200" dirty="0">
                <a:solidFill>
                  <a:srgbClr val="FF0000"/>
                </a:solidFill>
                <a:latin typeface="微軟正黑體" panose="020B0604030504040204" pitchFamily="34" charset="-120"/>
                <a:ea typeface="微軟正黑體" panose="020B0604030504040204" pitchFamily="34" charset="-120"/>
              </a:rPr>
              <a:t>環保</a:t>
            </a:r>
            <a:r>
              <a:rPr lang="zh-TW" altLang="en-US" sz="2200" dirty="0">
                <a:solidFill>
                  <a:srgbClr val="7030A0"/>
                </a:solidFill>
                <a:latin typeface="微軟正黑體" panose="020B0604030504040204" pitchFamily="34" charset="-120"/>
                <a:ea typeface="微軟正黑體" panose="020B0604030504040204" pitchFamily="34" charset="-120"/>
              </a:rPr>
              <a:t>觀念結合，</a:t>
            </a:r>
            <a:r>
              <a:rPr lang="zh-TW" altLang="en-US" sz="2200" dirty="0" smtClean="0">
                <a:solidFill>
                  <a:srgbClr val="7030A0"/>
                </a:solidFill>
                <a:latin typeface="微軟正黑體" panose="020B0604030504040204" pitchFamily="34" charset="-120"/>
                <a:ea typeface="微軟正黑體" panose="020B0604030504040204" pitchFamily="34" charset="-120"/>
              </a:rPr>
              <a:t>潛移默化本校師生，</a:t>
            </a:r>
            <a:r>
              <a:rPr lang="zh-TW" altLang="en-US" sz="2200" dirty="0">
                <a:solidFill>
                  <a:srgbClr val="7030A0"/>
                </a:solidFill>
                <a:latin typeface="微軟正黑體" panose="020B0604030504040204" pitchFamily="34" charset="-120"/>
                <a:ea typeface="微軟正黑體" panose="020B0604030504040204" pitchFamily="34" charset="-120"/>
              </a:rPr>
              <a:t>達成優質化校園永續經營</a:t>
            </a:r>
            <a:r>
              <a:rPr lang="zh-TW" altLang="en-US" sz="2200" dirty="0" smtClean="0">
                <a:solidFill>
                  <a:srgbClr val="7030A0"/>
                </a:solidFill>
                <a:latin typeface="微軟正黑體" panose="020B0604030504040204" pitchFamily="34" charset="-120"/>
                <a:ea typeface="微軟正黑體" panose="020B0604030504040204" pitchFamily="34" charset="-120"/>
              </a:rPr>
              <a:t>目標</a:t>
            </a:r>
            <a:endParaRPr lang="zh-TW" altLang="en-US" dirty="0"/>
          </a:p>
        </p:txBody>
      </p:sp>
      <p:grpSp>
        <p:nvGrpSpPr>
          <p:cNvPr id="21" name="群組 20"/>
          <p:cNvGrpSpPr/>
          <p:nvPr/>
        </p:nvGrpSpPr>
        <p:grpSpPr>
          <a:xfrm>
            <a:off x="0" y="5980410"/>
            <a:ext cx="4017337" cy="831850"/>
            <a:chOff x="0" y="5980410"/>
            <a:chExt cx="4017337" cy="831850"/>
          </a:xfrm>
        </p:grpSpPr>
        <p:pic>
          <p:nvPicPr>
            <p:cNvPr id="26" name="圖片 25" descr="校徽.jpg"/>
            <p:cNvPicPr>
              <a:picLocks noChangeAspect="1"/>
            </p:cNvPicPr>
            <p:nvPr/>
          </p:nvPicPr>
          <p:blipFill>
            <a:blip r:embed="rId9">
              <a:extLst>
                <a:ext uri="{BEBA8EAE-BF5A-486C-A8C5-ECC9F3942E4B}">
                  <a14:imgProps xmlns:a14="http://schemas.microsoft.com/office/drawing/2010/main">
                    <a14:imgLayer r:embed="rId10">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字方塊 26"/>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6958968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908720"/>
          </a:xfrm>
        </p:spPr>
        <p:txBody>
          <a:bodyPr>
            <a:normAutofit fontScale="90000"/>
          </a:bodyPr>
          <a:lstStyle/>
          <a:p>
            <a:pPr algn="ctr"/>
            <a:r>
              <a:rPr lang="zh-TW" altLang="en-US" sz="4900" dirty="0">
                <a:solidFill>
                  <a:srgbClr val="7030A0"/>
                </a:solidFill>
                <a:latin typeface="標楷體" pitchFamily="65" charset="-120"/>
                <a:ea typeface="標楷體" pitchFamily="65" charset="-120"/>
              </a:rPr>
              <a:t>參與</a:t>
            </a:r>
            <a:r>
              <a:rPr lang="zh-TW" altLang="en-US" sz="6600" i="1" dirty="0" smtClean="0">
                <a:solidFill>
                  <a:srgbClr val="7030A0"/>
                </a:solidFill>
                <a:latin typeface="標楷體" pitchFamily="65" charset="-120"/>
                <a:ea typeface="標楷體" pitchFamily="65" charset="-120"/>
              </a:rPr>
              <a:t>藝</a:t>
            </a:r>
            <a:r>
              <a:rPr lang="zh-TW" altLang="en-US" sz="4900" dirty="0">
                <a:solidFill>
                  <a:srgbClr val="7030A0"/>
                </a:solidFill>
                <a:latin typeface="標楷體" pitchFamily="65" charset="-120"/>
                <a:ea typeface="標楷體" pitchFamily="65" charset="-120"/>
              </a:rPr>
              <a:t>文活動</a:t>
            </a: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27" y="1411221"/>
            <a:ext cx="2664296" cy="1944216"/>
          </a:xfrm>
          <a:prstGeom prst="rect">
            <a:avLst/>
          </a:prstGeom>
          <a:ln>
            <a:noFill/>
          </a:ln>
          <a:effectLst>
            <a:softEdge rad="112500"/>
          </a:effectLst>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528" y="1417669"/>
            <a:ext cx="2592288" cy="1944216"/>
          </a:xfrm>
          <a:prstGeom prst="rect">
            <a:avLst/>
          </a:prstGeom>
          <a:ln>
            <a:noFill/>
          </a:ln>
          <a:effectLst>
            <a:softEdge rad="112500"/>
          </a:effectLst>
        </p:spPr>
      </p:pic>
      <p:pic>
        <p:nvPicPr>
          <p:cNvPr id="11" name="內容版面配置區 10"/>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375220" y="1413536"/>
            <a:ext cx="2736304" cy="1944216"/>
          </a:xfrm>
          <a:prstGeom prst="rect">
            <a:avLst/>
          </a:prstGeom>
          <a:ln>
            <a:noFill/>
          </a:ln>
          <a:effectLst>
            <a:softEdge rad="112500"/>
          </a:effectLst>
        </p:spPr>
      </p:pic>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0304" y="4614791"/>
            <a:ext cx="2620651" cy="1740582"/>
          </a:xfrm>
          <a:prstGeom prst="rect">
            <a:avLst/>
          </a:prstGeom>
          <a:ln>
            <a:noFill/>
          </a:ln>
          <a:effectLst>
            <a:softEdge rad="112500"/>
          </a:effectLst>
        </p:spPr>
      </p:pic>
      <p:pic>
        <p:nvPicPr>
          <p:cNvPr id="13" name="圖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8438" y="4614791"/>
            <a:ext cx="2664296" cy="1740483"/>
          </a:xfrm>
          <a:prstGeom prst="rect">
            <a:avLst/>
          </a:prstGeom>
          <a:ln>
            <a:noFill/>
          </a:ln>
          <a:effectLst>
            <a:softEdge rad="112500"/>
          </a:effectLst>
        </p:spPr>
      </p:pic>
      <p:pic>
        <p:nvPicPr>
          <p:cNvPr id="14" name="內容版面配置區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4114" y="4624594"/>
            <a:ext cx="2592288" cy="1728192"/>
          </a:xfrm>
          <a:prstGeom prst="rect">
            <a:avLst/>
          </a:prstGeom>
          <a:ln>
            <a:noFill/>
          </a:ln>
          <a:effectLst>
            <a:softEdge rad="112500"/>
          </a:effectLst>
        </p:spPr>
      </p:pic>
      <p:sp>
        <p:nvSpPr>
          <p:cNvPr id="17" name="圓角矩形 16"/>
          <p:cNvSpPr/>
          <p:nvPr/>
        </p:nvSpPr>
        <p:spPr>
          <a:xfrm>
            <a:off x="267285" y="3501008"/>
            <a:ext cx="10747717" cy="100811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p:cNvSpPr txBox="1"/>
          <p:nvPr/>
        </p:nvSpPr>
        <p:spPr>
          <a:xfrm>
            <a:off x="314933" y="3534775"/>
            <a:ext cx="982531" cy="954107"/>
          </a:xfrm>
          <a:prstGeom prst="rect">
            <a:avLst/>
          </a:prstGeom>
          <a:noFill/>
        </p:spPr>
        <p:txBody>
          <a:bodyPr wrap="square" rtlCol="0">
            <a:spAutoFit/>
          </a:bodyPr>
          <a:lstStyle/>
          <a:p>
            <a:r>
              <a:rPr lang="zh-TW" altLang="en-US" sz="2800" b="1" dirty="0" smtClean="0">
                <a:solidFill>
                  <a:srgbClr val="A50021"/>
                </a:solidFill>
                <a:latin typeface="微軟正黑體" panose="020B0604030504040204" pitchFamily="34" charset="-120"/>
                <a:ea typeface="微軟正黑體" panose="020B0604030504040204" pitchFamily="34" charset="-120"/>
              </a:rPr>
              <a:t>執行</a:t>
            </a:r>
            <a:endParaRPr lang="en-US" altLang="zh-TW" sz="2800" b="1" dirty="0" smtClean="0">
              <a:solidFill>
                <a:srgbClr val="A50021"/>
              </a:solidFill>
              <a:latin typeface="微軟正黑體" panose="020B0604030504040204" pitchFamily="34" charset="-120"/>
              <a:ea typeface="微軟正黑體" panose="020B0604030504040204" pitchFamily="34" charset="-120"/>
            </a:endParaRPr>
          </a:p>
          <a:p>
            <a:r>
              <a:rPr lang="zh-TW" altLang="en-US" sz="2800" b="1" dirty="0" smtClean="0">
                <a:solidFill>
                  <a:srgbClr val="A50021"/>
                </a:solidFill>
                <a:latin typeface="微軟正黑體" panose="020B0604030504040204" pitchFamily="34" charset="-120"/>
                <a:ea typeface="微軟正黑體" panose="020B0604030504040204" pitchFamily="34" charset="-120"/>
              </a:rPr>
              <a:t>成效</a:t>
            </a:r>
            <a:endParaRPr lang="zh-TW" altLang="en-US" sz="2800" b="1" dirty="0">
              <a:solidFill>
                <a:srgbClr val="A50021"/>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113332" y="1019196"/>
            <a:ext cx="3094102" cy="369332"/>
          </a:xfrm>
          <a:prstGeom prst="rect">
            <a:avLst/>
          </a:prstGeom>
          <a:noFill/>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藝文</a:t>
            </a:r>
            <a:r>
              <a:rPr lang="zh-TW" altLang="en-US" dirty="0">
                <a:latin typeface="微軟正黑體" panose="020B0604030504040204" pitchFamily="34" charset="-120"/>
                <a:ea typeface="微軟正黑體" panose="020B0604030504040204" pitchFamily="34" charset="-120"/>
              </a:rPr>
              <a:t>參訪：參訪國立美術館</a:t>
            </a:r>
          </a:p>
        </p:txBody>
      </p:sp>
      <p:sp>
        <p:nvSpPr>
          <p:cNvPr id="22" name="文字方塊 21"/>
          <p:cNvSpPr txBox="1"/>
          <p:nvPr/>
        </p:nvSpPr>
        <p:spPr>
          <a:xfrm>
            <a:off x="3173829" y="1019196"/>
            <a:ext cx="3480189" cy="369332"/>
          </a:xfrm>
          <a:prstGeom prst="rect">
            <a:avLst/>
          </a:prstGeom>
          <a:noFill/>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參</a:t>
            </a:r>
            <a:r>
              <a:rPr lang="zh-TW" altLang="en-US" dirty="0">
                <a:latin typeface="微軟正黑體" panose="020B0604030504040204" pitchFamily="34" charset="-120"/>
                <a:ea typeface="微軟正黑體" panose="020B0604030504040204" pitchFamily="34" charset="-120"/>
              </a:rPr>
              <a:t>訪主題：亞洲雙年</a:t>
            </a:r>
            <a:r>
              <a:rPr lang="zh-TW" altLang="en-US" dirty="0" smtClean="0">
                <a:latin typeface="微軟正黑體" panose="020B0604030504040204" pitchFamily="34" charset="-120"/>
                <a:ea typeface="微軟正黑體" panose="020B0604030504040204" pitchFamily="34" charset="-120"/>
              </a:rPr>
              <a:t>展</a:t>
            </a:r>
            <a:r>
              <a:rPr lang="en-US" altLang="zh-TW" dirty="0" smtClean="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造動</a:t>
            </a:r>
          </a:p>
        </p:txBody>
      </p:sp>
      <p:sp>
        <p:nvSpPr>
          <p:cNvPr id="25" name="文字方塊 24"/>
          <p:cNvSpPr txBox="1"/>
          <p:nvPr/>
        </p:nvSpPr>
        <p:spPr>
          <a:xfrm>
            <a:off x="6528528" y="978528"/>
            <a:ext cx="2592288"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國立美術館參</a:t>
            </a:r>
            <a:r>
              <a:rPr lang="zh-TW" altLang="en-US" dirty="0" smtClean="0">
                <a:latin typeface="微軟正黑體" panose="020B0604030504040204" pitchFamily="34" charset="-120"/>
                <a:ea typeface="微軟正黑體" panose="020B0604030504040204" pitchFamily="34" charset="-120"/>
              </a:rPr>
              <a:t>訪</a:t>
            </a:r>
            <a:endParaRPr lang="zh-TW" altLang="en-US" dirty="0">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1297464" y="4958239"/>
            <a:ext cx="2032762" cy="1077218"/>
          </a:xfrm>
          <a:prstGeom prst="rect">
            <a:avLst/>
          </a:prstGeom>
          <a:noFill/>
        </p:spPr>
        <p:txBody>
          <a:bodyPr wrap="square" rtlCol="0">
            <a:spAutoFit/>
          </a:bodyPr>
          <a:lstStyle/>
          <a:p>
            <a:r>
              <a:rPr lang="zh-TW" altLang="en-US" sz="3200" dirty="0" smtClean="0">
                <a:latin typeface="微軟正黑體" panose="020B0604030504040204" pitchFamily="34" charset="-120"/>
                <a:ea typeface="微軟正黑體" panose="020B0604030504040204" pitchFamily="34" charset="-120"/>
              </a:rPr>
              <a:t>校內教師作品展覽</a:t>
            </a:r>
            <a:endParaRPr lang="en-US" altLang="zh-TW" sz="3200" dirty="0" smtClean="0">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6846493" y="6432565"/>
            <a:ext cx="2448272"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同學們參與校內展覽</a:t>
            </a:r>
          </a:p>
        </p:txBody>
      </p:sp>
      <p:sp>
        <p:nvSpPr>
          <p:cNvPr id="29" name="文字方塊 28"/>
          <p:cNvSpPr txBox="1"/>
          <p:nvPr/>
        </p:nvSpPr>
        <p:spPr>
          <a:xfrm>
            <a:off x="9743728" y="6393620"/>
            <a:ext cx="2448272" cy="369332"/>
          </a:xfrm>
          <a:prstGeom prst="rect">
            <a:avLst/>
          </a:prstGeom>
          <a:noFill/>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校內藝文</a:t>
            </a:r>
            <a:r>
              <a:rPr lang="zh-TW" altLang="en-US" dirty="0">
                <a:latin typeface="微軟正黑體" panose="020B0604030504040204" pitchFamily="34" charset="-120"/>
                <a:ea typeface="微軟正黑體" panose="020B0604030504040204" pitchFamily="34" charset="-120"/>
              </a:rPr>
              <a:t>展覽開幕式</a:t>
            </a:r>
          </a:p>
        </p:txBody>
      </p:sp>
      <p:sp>
        <p:nvSpPr>
          <p:cNvPr id="30" name="文字方塊 29"/>
          <p:cNvSpPr txBox="1"/>
          <p:nvPr/>
        </p:nvSpPr>
        <p:spPr>
          <a:xfrm>
            <a:off x="1160128" y="3532481"/>
            <a:ext cx="9700130" cy="1015663"/>
          </a:xfrm>
          <a:prstGeom prst="rect">
            <a:avLst/>
          </a:prstGeom>
          <a:noFill/>
        </p:spPr>
        <p:txBody>
          <a:bodyPr wrap="square" rtlCol="0">
            <a:spAutoFit/>
          </a:bodyPr>
          <a:lstStyle/>
          <a:p>
            <a:pPr>
              <a:lnSpc>
                <a:spcPct val="150000"/>
              </a:lnSpc>
            </a:pPr>
            <a:r>
              <a:rPr lang="zh-TW" altLang="en-US" sz="2000" dirty="0">
                <a:solidFill>
                  <a:srgbClr val="7030A0"/>
                </a:solidFill>
                <a:latin typeface="微軟正黑體" panose="020B0604030504040204" pitchFamily="34" charset="-120"/>
                <a:ea typeface="微軟正黑體" panose="020B0604030504040204" pitchFamily="34" charset="-120"/>
              </a:rPr>
              <a:t>辦理校內外藝文活動，</a:t>
            </a:r>
            <a:r>
              <a:rPr lang="zh-TW" altLang="zh-TW" sz="2000" dirty="0">
                <a:solidFill>
                  <a:srgbClr val="7030A0"/>
                </a:solidFill>
                <a:latin typeface="微軟正黑體" panose="020B0604030504040204" pitchFamily="34" charset="-120"/>
                <a:ea typeface="微軟正黑體" panose="020B0604030504040204" pitchFamily="34" charset="-120"/>
              </a:rPr>
              <a:t>藉由參與藝文活動，將藝術教育潛移默化方式深植師生心中</a:t>
            </a:r>
            <a:r>
              <a:rPr lang="zh-TW" altLang="en-US" sz="2000" dirty="0">
                <a:solidFill>
                  <a:srgbClr val="7030A0"/>
                </a:solidFill>
                <a:latin typeface="微軟正黑體" panose="020B0604030504040204" pitchFamily="34" charset="-120"/>
                <a:ea typeface="微軟正黑體" panose="020B0604030504040204" pitchFamily="34" charset="-120"/>
              </a:rPr>
              <a:t>。</a:t>
            </a:r>
            <a:r>
              <a:rPr lang="en-US" altLang="zh-TW" sz="2000" dirty="0">
                <a:solidFill>
                  <a:srgbClr val="7030A0"/>
                </a:solidFill>
                <a:latin typeface="微軟正黑體" panose="020B0604030504040204" pitchFamily="34" charset="-120"/>
                <a:ea typeface="微軟正黑體" panose="020B0604030504040204" pitchFamily="34" charset="-120"/>
              </a:rPr>
              <a:t>104</a:t>
            </a:r>
            <a:r>
              <a:rPr lang="zh-TW" altLang="en-US" sz="2000" dirty="0">
                <a:solidFill>
                  <a:srgbClr val="7030A0"/>
                </a:solidFill>
                <a:latin typeface="微軟正黑體" panose="020B0604030504040204" pitchFamily="34" charset="-120"/>
                <a:ea typeface="微軟正黑體" panose="020B0604030504040204" pitchFamily="34" charset="-120"/>
              </a:rPr>
              <a:t>學年度已辦理</a:t>
            </a:r>
            <a:r>
              <a:rPr lang="en-US" altLang="zh-TW" sz="2000" dirty="0">
                <a:solidFill>
                  <a:srgbClr val="7030A0"/>
                </a:solidFill>
                <a:latin typeface="微軟正黑體" panose="020B0604030504040204" pitchFamily="34" charset="-120"/>
                <a:ea typeface="微軟正黑體" panose="020B0604030504040204" pitchFamily="34" charset="-120"/>
              </a:rPr>
              <a:t>2</a:t>
            </a:r>
            <a:r>
              <a:rPr lang="zh-TW" altLang="en-US" sz="2000" dirty="0">
                <a:solidFill>
                  <a:srgbClr val="7030A0"/>
                </a:solidFill>
                <a:latin typeface="微軟正黑體" panose="020B0604030504040204" pitchFamily="34" charset="-120"/>
                <a:ea typeface="微軟正黑體" panose="020B0604030504040204" pitchFamily="34" charset="-120"/>
              </a:rPr>
              <a:t>次藝文活動，目前仍持續規劃辦理。</a:t>
            </a:r>
          </a:p>
        </p:txBody>
      </p:sp>
      <p:sp>
        <p:nvSpPr>
          <p:cNvPr id="28" name="文字方塊 27"/>
          <p:cNvSpPr txBox="1"/>
          <p:nvPr/>
        </p:nvSpPr>
        <p:spPr>
          <a:xfrm>
            <a:off x="9982256" y="1666255"/>
            <a:ext cx="1440710" cy="1077218"/>
          </a:xfrm>
          <a:prstGeom prst="rect">
            <a:avLst/>
          </a:prstGeom>
          <a:noFill/>
        </p:spPr>
        <p:txBody>
          <a:bodyPr wrap="square" rtlCol="0">
            <a:spAutoFit/>
          </a:bodyPr>
          <a:lstStyle/>
          <a:p>
            <a:r>
              <a:rPr lang="zh-TW" altLang="en-US" sz="3200" dirty="0" smtClean="0">
                <a:latin typeface="微軟正黑體" panose="020B0604030504040204" pitchFamily="34" charset="-120"/>
                <a:ea typeface="微軟正黑體" panose="020B0604030504040204" pitchFamily="34" charset="-120"/>
              </a:rPr>
              <a:t>國美館</a:t>
            </a:r>
            <a:endParaRPr lang="en-US" altLang="zh-TW" sz="3200" dirty="0" smtClean="0">
              <a:latin typeface="微軟正黑體" panose="020B0604030504040204" pitchFamily="34" charset="-120"/>
              <a:ea typeface="微軟正黑體" panose="020B0604030504040204" pitchFamily="34" charset="-120"/>
            </a:endParaRPr>
          </a:p>
          <a:p>
            <a:r>
              <a:rPr lang="zh-TW" altLang="en-US" sz="3200" dirty="0" smtClean="0">
                <a:latin typeface="微軟正黑體" panose="020B0604030504040204" pitchFamily="34" charset="-120"/>
                <a:ea typeface="微軟正黑體" panose="020B0604030504040204" pitchFamily="34" charset="-120"/>
              </a:rPr>
              <a:t>參    訪</a:t>
            </a:r>
            <a:endParaRPr lang="en-US" altLang="zh-TW" sz="3200" dirty="0" smtClean="0">
              <a:latin typeface="微軟正黑體" panose="020B0604030504040204" pitchFamily="34" charset="-120"/>
              <a:ea typeface="微軟正黑體" panose="020B0604030504040204" pitchFamily="34" charset="-120"/>
            </a:endParaRPr>
          </a:p>
        </p:txBody>
      </p:sp>
      <p:grpSp>
        <p:nvGrpSpPr>
          <p:cNvPr id="31" name="群組 30"/>
          <p:cNvGrpSpPr/>
          <p:nvPr/>
        </p:nvGrpSpPr>
        <p:grpSpPr>
          <a:xfrm>
            <a:off x="0" y="5980410"/>
            <a:ext cx="4017337" cy="831850"/>
            <a:chOff x="0" y="5980410"/>
            <a:chExt cx="4017337" cy="831850"/>
          </a:xfrm>
        </p:grpSpPr>
        <p:pic>
          <p:nvPicPr>
            <p:cNvPr id="32" name="圖片 31" descr="校徽.jpg"/>
            <p:cNvPicPr>
              <a:picLocks noChangeAspect="1"/>
            </p:cNvPicPr>
            <p:nvPr/>
          </p:nvPicPr>
          <p:blipFill>
            <a:blip r:embed="rId8">
              <a:extLst>
                <a:ext uri="{BEBA8EAE-BF5A-486C-A8C5-ECC9F3942E4B}">
                  <a14:imgProps xmlns:a14="http://schemas.microsoft.com/office/drawing/2010/main">
                    <a14:imgLayer r:embed="rId9">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字方塊 32"/>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588017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1524000" y="1322171"/>
            <a:ext cx="9144000" cy="15205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altLang="zh-TW" sz="4800" b="1" dirty="0">
                <a:latin typeface="微軟正黑體" panose="020B0604030504040204" pitchFamily="34" charset="-120"/>
                <a:ea typeface="微軟正黑體" panose="020B0604030504040204" pitchFamily="34" charset="-120"/>
              </a:rPr>
              <a:t>104</a:t>
            </a:r>
            <a:r>
              <a:rPr lang="zh-TW" altLang="en-US" sz="4800" b="1" dirty="0">
                <a:latin typeface="微軟正黑體" panose="020B0604030504040204" pitchFamily="34" charset="-120"/>
                <a:ea typeface="微軟正黑體" panose="020B0604030504040204" pitchFamily="34" charset="-120"/>
              </a:rPr>
              <a:t>學年度高職優質化輔助方案輔導訪視</a:t>
            </a:r>
          </a:p>
        </p:txBody>
      </p:sp>
      <p:sp>
        <p:nvSpPr>
          <p:cNvPr id="5" name="副標題 2"/>
          <p:cNvSpPr txBox="1">
            <a:spLocks/>
          </p:cNvSpPr>
          <p:nvPr/>
        </p:nvSpPr>
        <p:spPr>
          <a:xfrm>
            <a:off x="1751012" y="3886200"/>
            <a:ext cx="8689976" cy="2025869"/>
          </a:xfrm>
          <a:prstGeom prst="rect">
            <a:avLst/>
          </a:prstGeo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zh-TW" altLang="en-US" sz="3600" dirty="0" smtClean="0">
                <a:latin typeface="微軟正黑體" panose="020B0604030504040204" pitchFamily="34" charset="-120"/>
                <a:ea typeface="微軟正黑體" panose="020B0604030504040204" pitchFamily="34" charset="-120"/>
              </a:rPr>
              <a:t>報告人：林泓毅　主任</a:t>
            </a:r>
            <a:endParaRPr lang="en-US" altLang="zh-TW" sz="3600" dirty="0" smtClean="0">
              <a:latin typeface="微軟正黑體" panose="020B0604030504040204" pitchFamily="34" charset="-120"/>
              <a:ea typeface="微軟正黑體" panose="020B0604030504040204" pitchFamily="34" charset="-120"/>
            </a:endParaRPr>
          </a:p>
          <a:p>
            <a:pPr marL="0" indent="0" algn="ctr">
              <a:buNone/>
            </a:pPr>
            <a:r>
              <a:rPr lang="en-US" altLang="zh-TW" sz="3600" dirty="0" smtClean="0">
                <a:latin typeface="微軟正黑體" panose="020B0604030504040204" pitchFamily="34" charset="-120"/>
                <a:ea typeface="微軟正黑體" panose="020B0604030504040204" pitchFamily="34" charset="-120"/>
              </a:rPr>
              <a:t>105</a:t>
            </a:r>
            <a:r>
              <a:rPr lang="zh-TW" altLang="en-US" sz="3600" dirty="0" smtClean="0">
                <a:latin typeface="微軟正黑體" panose="020B0604030504040204" pitchFamily="34" charset="-120"/>
                <a:ea typeface="微軟正黑體" panose="020B0604030504040204" pitchFamily="34" charset="-120"/>
              </a:rPr>
              <a:t>年</a:t>
            </a:r>
            <a:r>
              <a:rPr lang="en-US" altLang="zh-TW" sz="3600" dirty="0" smtClean="0">
                <a:latin typeface="微軟正黑體" panose="020B0604030504040204" pitchFamily="34" charset="-120"/>
                <a:ea typeface="微軟正黑體" panose="020B0604030504040204" pitchFamily="34" charset="-120"/>
              </a:rPr>
              <a:t>4</a:t>
            </a:r>
            <a:r>
              <a:rPr lang="zh-TW" altLang="en-US" sz="3600" dirty="0" smtClean="0">
                <a:latin typeface="微軟正黑體" panose="020B0604030504040204" pitchFamily="34" charset="-120"/>
                <a:ea typeface="微軟正黑體" panose="020B0604030504040204" pitchFamily="34" charset="-120"/>
              </a:rPr>
              <a:t>月</a:t>
            </a:r>
            <a:r>
              <a:rPr lang="en-US" altLang="zh-TW" sz="3600" dirty="0" smtClean="0">
                <a:latin typeface="微軟正黑體" panose="020B0604030504040204" pitchFamily="34" charset="-120"/>
                <a:ea typeface="微軟正黑體" panose="020B0604030504040204" pitchFamily="34" charset="-120"/>
              </a:rPr>
              <a:t>19</a:t>
            </a:r>
            <a:r>
              <a:rPr lang="zh-TW" altLang="en-US" sz="3600" dirty="0" smtClean="0">
                <a:latin typeface="微軟正黑體" panose="020B0604030504040204" pitchFamily="34" charset="-120"/>
                <a:ea typeface="微軟正黑體" panose="020B0604030504040204" pitchFamily="34" charset="-120"/>
              </a:rPr>
              <a:t>日</a:t>
            </a:r>
            <a:endParaRPr lang="zh-TW" altLang="en-US" sz="3600" dirty="0">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0" y="5980410"/>
            <a:ext cx="4017337" cy="831850"/>
            <a:chOff x="0" y="5980410"/>
            <a:chExt cx="4017337" cy="831850"/>
          </a:xfrm>
        </p:grpSpPr>
        <p:pic>
          <p:nvPicPr>
            <p:cNvPr id="7" name="圖片 6"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070400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子計畫概況及成果</a:t>
            </a:r>
            <a:endParaRPr lang="zh-TW" altLang="en-US" sz="5400"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1448972" y="1631852"/>
            <a:ext cx="9819250" cy="374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rPr>
              <a:t>103-4  </a:t>
            </a: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深耕閱讀，提升人文素養</a:t>
            </a:r>
            <a:b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br>
            <a:endParaRPr lang="en-US" altLang="zh-TW" sz="44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承辦單位：圖書館</a:t>
            </a:r>
            <a:endPar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2792116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0" y="-6279"/>
            <a:ext cx="12191999" cy="923330"/>
          </a:xfrm>
          <a:prstGeom prst="rect">
            <a:avLst/>
          </a:prstGeom>
          <a:noFill/>
        </p:spPr>
        <p:txBody>
          <a:bodyPr wrap="square" rtlCol="0">
            <a:spAutoFit/>
          </a:bodyPr>
          <a:lstStyle/>
          <a:p>
            <a:pPr algn="ctr"/>
            <a:r>
              <a:rPr lang="en-US" altLang="zh-TW" sz="5400" dirty="0">
                <a:latin typeface="微軟正黑體" panose="020B0604030504040204" pitchFamily="34" charset="-120"/>
                <a:ea typeface="微軟正黑體" panose="020B0604030504040204" pitchFamily="34" charset="-120"/>
              </a:rPr>
              <a:t>103-4  </a:t>
            </a:r>
            <a:r>
              <a:rPr lang="zh-TW" altLang="en-US" sz="5400" dirty="0">
                <a:latin typeface="微軟正黑體" panose="020B0604030504040204" pitchFamily="34" charset="-120"/>
                <a:ea typeface="微軟正黑體" panose="020B0604030504040204" pitchFamily="34" charset="-120"/>
              </a:rPr>
              <a:t>深耕閱讀，提升人文素養</a:t>
            </a:r>
            <a:endParaRPr lang="zh-TW" altLang="en-US" sz="5400" dirty="0" smtClean="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994632" y="1024777"/>
            <a:ext cx="10202734" cy="4893647"/>
          </a:xfrm>
          <a:prstGeom prst="rect">
            <a:avLst/>
          </a:prstGeom>
          <a:noFill/>
        </p:spPr>
        <p:txBody>
          <a:bodyPr wrap="square" rtlCol="0">
            <a:spAutoFit/>
          </a:bodyPr>
          <a:lstStyle/>
          <a:p>
            <a:pPr algn="ctr">
              <a:lnSpc>
                <a:spcPct val="150000"/>
              </a:lnSpc>
            </a:pPr>
            <a:r>
              <a:rPr lang="zh-TW" altLang="en-US" sz="4800" dirty="0" smtClean="0">
                <a:latin typeface="微軟正黑體" panose="020B0604030504040204" pitchFamily="34" charset="-120"/>
                <a:ea typeface="微軟正黑體" panose="020B0604030504040204" pitchFamily="34" charset="-120"/>
              </a:rPr>
              <a:t>辦理項目</a:t>
            </a:r>
            <a:endParaRPr lang="en-US" altLang="zh-TW" sz="4800" dirty="0" smtClean="0">
              <a:latin typeface="微軟正黑體" panose="020B0604030504040204" pitchFamily="34" charset="-120"/>
              <a:ea typeface="微軟正黑體" panose="020B0604030504040204" pitchFamily="34" charset="-120"/>
            </a:endParaRPr>
          </a:p>
          <a:p>
            <a:pPr>
              <a:lnSpc>
                <a:spcPct val="150000"/>
              </a:lnSpc>
            </a:pPr>
            <a:r>
              <a:rPr lang="en-US" altLang="zh-TW" sz="3200" dirty="0">
                <a:latin typeface="微軟正黑體" panose="020B0604030504040204" pitchFamily="34" charset="-120"/>
                <a:ea typeface="微軟正黑體" panose="020B0604030504040204" pitchFamily="34" charset="-120"/>
              </a:rPr>
              <a:t>1.</a:t>
            </a:r>
            <a:r>
              <a:rPr lang="zh-TW" altLang="en-US" sz="3200" dirty="0">
                <a:latin typeface="微軟正黑體" panose="020B0604030504040204" pitchFamily="34" charset="-120"/>
                <a:ea typeface="微軟正黑體" panose="020B0604030504040204" pitchFamily="34" charset="-120"/>
              </a:rPr>
              <a:t>充實館</a:t>
            </a:r>
            <a:r>
              <a:rPr lang="zh-TW" altLang="en-US" sz="3200" dirty="0" smtClean="0">
                <a:latin typeface="微軟正黑體" panose="020B0604030504040204" pitchFamily="34" charset="-120"/>
                <a:ea typeface="微軟正黑體" panose="020B0604030504040204" pitchFamily="34" charset="-120"/>
              </a:rPr>
              <a:t>藏圖資設備。</a:t>
            </a:r>
            <a:endParaRPr lang="zh-TW" altLang="en-US"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a:latin typeface="微軟正黑體" panose="020B0604030504040204" pitchFamily="34" charset="-120"/>
                <a:ea typeface="微軟正黑體" panose="020B0604030504040204" pitchFamily="34" charset="-120"/>
              </a:rPr>
              <a:t>2.</a:t>
            </a:r>
            <a:r>
              <a:rPr lang="zh-TW" altLang="en-US" sz="3200" dirty="0">
                <a:latin typeface="微軟正黑體" panose="020B0604030504040204" pitchFamily="34" charset="-120"/>
                <a:ea typeface="微軟正黑體" panose="020B0604030504040204" pitchFamily="34" charset="-120"/>
              </a:rPr>
              <a:t>舉辦閱讀競賽</a:t>
            </a:r>
            <a:r>
              <a:rPr lang="zh-TW" altLang="en-US" sz="3200" dirty="0" smtClean="0">
                <a:latin typeface="微軟正黑體" panose="020B0604030504040204" pitchFamily="34" charset="-120"/>
                <a:ea typeface="微軟正黑體" panose="020B0604030504040204" pitchFamily="34" charset="-120"/>
              </a:rPr>
              <a:t>活動。</a:t>
            </a:r>
            <a:endParaRPr lang="zh-TW" altLang="en-US"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a:latin typeface="微軟正黑體" panose="020B0604030504040204" pitchFamily="34" charset="-120"/>
                <a:ea typeface="微軟正黑體" panose="020B0604030504040204" pitchFamily="34" charset="-120"/>
              </a:rPr>
              <a:t>3.</a:t>
            </a:r>
            <a:r>
              <a:rPr lang="zh-TW" altLang="en-US" sz="3200" dirty="0">
                <a:latin typeface="微軟正黑體" panose="020B0604030504040204" pitchFamily="34" charset="-120"/>
                <a:ea typeface="微軟正黑體" panose="020B0604030504040204" pitchFamily="34" charset="-120"/>
              </a:rPr>
              <a:t>舉辦寫作競賽</a:t>
            </a:r>
            <a:r>
              <a:rPr lang="zh-TW" altLang="en-US" sz="3200" dirty="0" smtClean="0">
                <a:latin typeface="微軟正黑體" panose="020B0604030504040204" pitchFamily="34" charset="-120"/>
                <a:ea typeface="微軟正黑體" panose="020B0604030504040204" pitchFamily="34" charset="-120"/>
              </a:rPr>
              <a:t>活動。</a:t>
            </a:r>
            <a:endParaRPr lang="zh-TW" altLang="en-US"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a:latin typeface="微軟正黑體" panose="020B0604030504040204" pitchFamily="34" charset="-120"/>
                <a:ea typeface="微軟正黑體" panose="020B0604030504040204" pitchFamily="34" charset="-120"/>
              </a:rPr>
              <a:t>4.</a:t>
            </a:r>
            <a:r>
              <a:rPr lang="zh-TW" altLang="en-US" sz="3200" dirty="0">
                <a:latin typeface="微軟正黑體" panose="020B0604030504040204" pitchFamily="34" charset="-120"/>
                <a:ea typeface="微軟正黑體" panose="020B0604030504040204" pitchFamily="34" charset="-120"/>
              </a:rPr>
              <a:t>辦理藝文展演及</a:t>
            </a:r>
            <a:r>
              <a:rPr lang="zh-TW" altLang="en-US" sz="3200" dirty="0" smtClean="0">
                <a:latin typeface="微軟正黑體" panose="020B0604030504040204" pitchFamily="34" charset="-120"/>
                <a:ea typeface="微軟正黑體" panose="020B0604030504040204" pitchFamily="34" charset="-120"/>
              </a:rPr>
              <a:t>講座。</a:t>
            </a:r>
            <a:endParaRPr lang="zh-TW" altLang="en-US"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a:latin typeface="微軟正黑體" panose="020B0604030504040204" pitchFamily="34" charset="-120"/>
                <a:ea typeface="微軟正黑體" panose="020B0604030504040204" pitchFamily="34" charset="-120"/>
              </a:rPr>
              <a:t>5.</a:t>
            </a:r>
            <a:r>
              <a:rPr lang="zh-TW" altLang="en-US" sz="3200" dirty="0">
                <a:latin typeface="微軟正黑體" panose="020B0604030504040204" pitchFamily="34" charset="-120"/>
                <a:ea typeface="微軟正黑體" panose="020B0604030504040204" pitchFamily="34" charset="-120"/>
              </a:rPr>
              <a:t>引進多媒體電子閱讀及製作設備</a:t>
            </a:r>
            <a:r>
              <a:rPr lang="zh-TW" altLang="en-US" sz="3200" dirty="0" smtClean="0">
                <a:latin typeface="微軟正黑體" panose="020B0604030504040204" pitchFamily="34" charset="-120"/>
                <a:ea typeface="微軟正黑體" panose="020B0604030504040204" pitchFamily="34" charset="-120"/>
              </a:rPr>
              <a:t>，均衡</a:t>
            </a:r>
            <a:r>
              <a:rPr lang="zh-TW" altLang="en-US" sz="3200" dirty="0">
                <a:latin typeface="微軟正黑體" panose="020B0604030504040204" pitchFamily="34" charset="-120"/>
                <a:ea typeface="微軟正黑體" panose="020B0604030504040204" pitchFamily="34" charset="-120"/>
              </a:rPr>
              <a:t>地區教育</a:t>
            </a:r>
            <a:r>
              <a:rPr lang="zh-TW" altLang="en-US" sz="3200" dirty="0" smtClean="0">
                <a:latin typeface="微軟正黑體" panose="020B0604030504040204" pitchFamily="34" charset="-120"/>
                <a:ea typeface="微軟正黑體" panose="020B0604030504040204" pitchFamily="34" charset="-120"/>
              </a:rPr>
              <a:t>資源。</a:t>
            </a:r>
            <a:endParaRPr lang="zh-TW" altLang="en-US" sz="3200" dirty="0">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5737052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en-US" altLang="zh-TW" sz="5400" dirty="0">
                <a:latin typeface="微軟正黑體" panose="020B0604030504040204" pitchFamily="34" charset="-120"/>
                <a:ea typeface="微軟正黑體" panose="020B0604030504040204" pitchFamily="34" charset="-120"/>
              </a:rPr>
              <a:t>103-4  </a:t>
            </a:r>
            <a:r>
              <a:rPr lang="zh-TW" altLang="en-US" sz="5400" dirty="0">
                <a:latin typeface="微軟正黑體" panose="020B0604030504040204" pitchFamily="34" charset="-120"/>
                <a:ea typeface="微軟正黑體" panose="020B0604030504040204" pitchFamily="34" charset="-120"/>
              </a:rPr>
              <a:t>深耕閱讀，提升人文素養</a:t>
            </a:r>
            <a:endParaRPr lang="zh-TW" altLang="en-US" sz="5400" dirty="0" smtClean="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820614" y="1305014"/>
            <a:ext cx="10550769" cy="3979551"/>
          </a:xfrm>
          <a:prstGeom prst="rect">
            <a:avLst/>
          </a:prstGeom>
          <a:noFill/>
        </p:spPr>
        <p:txBody>
          <a:bodyPr wrap="square" rtlCol="0">
            <a:spAutoFit/>
          </a:bodyPr>
          <a:lstStyle/>
          <a:p>
            <a:pPr algn="ctr">
              <a:lnSpc>
                <a:spcPct val="120000"/>
              </a:lnSpc>
            </a:pPr>
            <a:r>
              <a:rPr lang="zh-TW" altLang="en-US" sz="4800" dirty="0">
                <a:latin typeface="微軟正黑體" panose="020B0604030504040204" pitchFamily="34" charset="-120"/>
                <a:ea typeface="微軟正黑體" panose="020B0604030504040204" pitchFamily="34" charset="-120"/>
              </a:rPr>
              <a:t>預期效益</a:t>
            </a:r>
            <a:endParaRPr lang="en-US" altLang="zh-TW" sz="2000" dirty="0">
              <a:latin typeface="微軟正黑體" panose="020B0604030504040204" pitchFamily="34" charset="-120"/>
              <a:ea typeface="微軟正黑體" panose="020B0604030504040204" pitchFamily="34" charset="-120"/>
            </a:endParaRPr>
          </a:p>
          <a:p>
            <a:pPr>
              <a:lnSpc>
                <a:spcPct val="150000"/>
              </a:lnSpc>
            </a:pPr>
            <a:r>
              <a:rPr lang="en-US" altLang="zh-TW" sz="2600" dirty="0">
                <a:latin typeface="微軟正黑體" panose="020B0604030504040204" pitchFamily="34" charset="-120"/>
                <a:ea typeface="微軟正黑體" panose="020B0604030504040204" pitchFamily="34" charset="-120"/>
              </a:rPr>
              <a:t>1.</a:t>
            </a:r>
            <a:r>
              <a:rPr lang="zh-TW" altLang="en-US" sz="2600" dirty="0">
                <a:latin typeface="微軟正黑體" panose="020B0604030504040204" pitchFamily="34" charset="-120"/>
                <a:ea typeface="微軟正黑體" panose="020B0604030504040204" pitchFamily="34" charset="-120"/>
              </a:rPr>
              <a:t>提供讀者更優質的閱覽空間與寬廣的視野，增加蒞館人次與流通量。</a:t>
            </a:r>
          </a:p>
          <a:p>
            <a:pPr>
              <a:lnSpc>
                <a:spcPct val="150000"/>
              </a:lnSpc>
            </a:pPr>
            <a:r>
              <a:rPr lang="en-US" altLang="zh-TW" sz="2600" dirty="0">
                <a:latin typeface="微軟正黑體" panose="020B0604030504040204" pitchFamily="34" charset="-120"/>
                <a:ea typeface="微軟正黑體" panose="020B0604030504040204" pitchFamily="34" charset="-120"/>
              </a:rPr>
              <a:t>2.</a:t>
            </a:r>
            <a:r>
              <a:rPr lang="zh-TW" altLang="en-US" sz="2600" dirty="0">
                <a:latin typeface="微軟正黑體" panose="020B0604030504040204" pitchFamily="34" charset="-120"/>
                <a:ea typeface="微軟正黑體" panose="020B0604030504040204" pitchFamily="34" charset="-120"/>
              </a:rPr>
              <a:t>深化學生閱讀的能力與興趣，辦理閱讀及寫作比賽。</a:t>
            </a:r>
          </a:p>
          <a:p>
            <a:pPr>
              <a:lnSpc>
                <a:spcPct val="150000"/>
              </a:lnSpc>
            </a:pPr>
            <a:r>
              <a:rPr lang="en-US" altLang="zh-TW" sz="2600" dirty="0">
                <a:latin typeface="微軟正黑體" panose="020B0604030504040204" pitchFamily="34" charset="-120"/>
                <a:ea typeface="微軟正黑體" panose="020B0604030504040204" pitchFamily="34" charset="-120"/>
              </a:rPr>
              <a:t>3.</a:t>
            </a:r>
            <a:r>
              <a:rPr lang="zh-TW" altLang="en-US" sz="2600" dirty="0">
                <a:latin typeface="微軟正黑體" panose="020B0604030504040204" pitchFamily="34" charset="-120"/>
                <a:ea typeface="微軟正黑體" panose="020B0604030504040204" pitchFamily="34" charset="-120"/>
              </a:rPr>
              <a:t>提高學生參與校際寫作競賽之意願，擴增學生視野與自信心。</a:t>
            </a:r>
          </a:p>
          <a:p>
            <a:pPr>
              <a:lnSpc>
                <a:spcPct val="150000"/>
              </a:lnSpc>
            </a:pPr>
            <a:r>
              <a:rPr lang="en-US" altLang="zh-TW" sz="2600" dirty="0">
                <a:latin typeface="微軟正黑體" panose="020B0604030504040204" pitchFamily="34" charset="-120"/>
                <a:ea typeface="微軟正黑體" panose="020B0604030504040204" pitchFamily="34" charset="-120"/>
              </a:rPr>
              <a:t>4.</a:t>
            </a:r>
            <a:r>
              <a:rPr lang="zh-TW" altLang="en-US" sz="2600" dirty="0">
                <a:latin typeface="微軟正黑體" panose="020B0604030504040204" pitchFamily="34" charset="-120"/>
                <a:ea typeface="微軟正黑體" panose="020B0604030504040204" pitchFamily="34" charset="-120"/>
              </a:rPr>
              <a:t>增進學生對美學的鑑賞力與創作力，提昇其品味與人文素養。</a:t>
            </a:r>
          </a:p>
          <a:p>
            <a:pPr>
              <a:lnSpc>
                <a:spcPct val="150000"/>
              </a:lnSpc>
            </a:pPr>
            <a:r>
              <a:rPr lang="en-US" altLang="zh-TW" sz="2600" dirty="0">
                <a:latin typeface="微軟正黑體" panose="020B0604030504040204" pitchFamily="34" charset="-120"/>
                <a:ea typeface="微軟正黑體" panose="020B0604030504040204" pitchFamily="34" charset="-120"/>
              </a:rPr>
              <a:t>5.</a:t>
            </a:r>
            <a:r>
              <a:rPr lang="zh-TW" altLang="en-US" sz="2600" dirty="0">
                <a:latin typeface="微軟正黑體" panose="020B0604030504040204" pitchFamily="34" charset="-120"/>
                <a:ea typeface="微軟正黑體" panose="020B0604030504040204" pitchFamily="34" charset="-120"/>
              </a:rPr>
              <a:t>打破城鄉差距，建置數位圖書館，提供師生閱讀方便性，與世界接軌</a:t>
            </a:r>
            <a:r>
              <a:rPr lang="zh-TW" altLang="en-US" sz="2600" dirty="0" smtClean="0">
                <a:latin typeface="微軟正黑體" panose="020B0604030504040204" pitchFamily="34" charset="-120"/>
                <a:ea typeface="微軟正黑體" panose="020B0604030504040204" pitchFamily="34" charset="-120"/>
              </a:rPr>
              <a:t>。</a:t>
            </a:r>
            <a:endParaRPr lang="zh-TW" altLang="en-US" sz="2600" dirty="0">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0" y="5980410"/>
            <a:ext cx="4017337" cy="831850"/>
            <a:chOff x="0" y="5980410"/>
            <a:chExt cx="4017337" cy="831850"/>
          </a:xfrm>
        </p:grpSpPr>
        <p:pic>
          <p:nvPicPr>
            <p:cNvPr id="11" name="圖片 10"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11"/>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8290666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64341"/>
            <a:ext cx="10561822" cy="5008828"/>
            <a:chOff x="521" y="864"/>
            <a:chExt cx="4718" cy="1308"/>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4"/>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量化成效</a:t>
              </a:r>
              <a:endParaRPr lang="en-US" altLang="ja-JP" sz="2800" dirty="0">
                <a:solidFill>
                  <a:schemeClr val="bg1"/>
                </a:solidFill>
                <a:ea typeface="標楷體" pitchFamily="65" charset="-120"/>
              </a:endParaRPr>
            </a:p>
          </p:txBody>
        </p:sp>
      </p:grpSp>
      <p:graphicFrame>
        <p:nvGraphicFramePr>
          <p:cNvPr id="2" name="表格 1"/>
          <p:cNvGraphicFramePr>
            <a:graphicFrameLocks noGrp="1"/>
          </p:cNvGraphicFramePr>
          <p:nvPr>
            <p:extLst>
              <p:ext uri="{D42A27DB-BD31-4B8C-83A1-F6EECF244321}">
                <p14:modId xmlns:p14="http://schemas.microsoft.com/office/powerpoint/2010/main" val="2841202194"/>
              </p:ext>
            </p:extLst>
          </p:nvPr>
        </p:nvGraphicFramePr>
        <p:xfrm>
          <a:off x="1029267" y="1635052"/>
          <a:ext cx="9934843" cy="4239860"/>
        </p:xfrm>
        <a:graphic>
          <a:graphicData uri="http://schemas.openxmlformats.org/drawingml/2006/table">
            <a:tbl>
              <a:tblPr firstRow="1" firstCol="1" lastRow="1" lastCol="1" bandRow="1" bandCol="1">
                <a:tableStyleId>{5C22544A-7EE6-4342-B048-85BDC9FD1C3A}</a:tableStyleId>
              </a:tblPr>
              <a:tblGrid>
                <a:gridCol w="622030">
                  <a:extLst>
                    <a:ext uri="{9D8B030D-6E8A-4147-A177-3AD203B41FA5}">
                      <a16:colId xmlns:a16="http://schemas.microsoft.com/office/drawing/2014/main" xmlns="" val="1728184109"/>
                    </a:ext>
                  </a:extLst>
                </a:gridCol>
                <a:gridCol w="4375053">
                  <a:extLst>
                    <a:ext uri="{9D8B030D-6E8A-4147-A177-3AD203B41FA5}">
                      <a16:colId xmlns:a16="http://schemas.microsoft.com/office/drawing/2014/main" xmlns="" val="3760054280"/>
                    </a:ext>
                  </a:extLst>
                </a:gridCol>
                <a:gridCol w="1234440">
                  <a:extLst>
                    <a:ext uri="{9D8B030D-6E8A-4147-A177-3AD203B41FA5}">
                      <a16:colId xmlns:a16="http://schemas.microsoft.com/office/drawing/2014/main" xmlns="" val="3560597673"/>
                    </a:ext>
                  </a:extLst>
                </a:gridCol>
                <a:gridCol w="1234440">
                  <a:extLst>
                    <a:ext uri="{9D8B030D-6E8A-4147-A177-3AD203B41FA5}">
                      <a16:colId xmlns:a16="http://schemas.microsoft.com/office/drawing/2014/main" xmlns="" val="852261161"/>
                    </a:ext>
                  </a:extLst>
                </a:gridCol>
                <a:gridCol w="1234440">
                  <a:extLst>
                    <a:ext uri="{9D8B030D-6E8A-4147-A177-3AD203B41FA5}">
                      <a16:colId xmlns:a16="http://schemas.microsoft.com/office/drawing/2014/main" xmlns="" val="1015557158"/>
                    </a:ext>
                  </a:extLst>
                </a:gridCol>
                <a:gridCol w="1234440">
                  <a:extLst>
                    <a:ext uri="{9D8B030D-6E8A-4147-A177-3AD203B41FA5}">
                      <a16:colId xmlns:a16="http://schemas.microsoft.com/office/drawing/2014/main" xmlns="" val="3099765229"/>
                    </a:ext>
                  </a:extLst>
                </a:gridCol>
              </a:tblGrid>
              <a:tr h="266788">
                <a:tc rowSpan="2" gridSpan="2">
                  <a:txBody>
                    <a:bodyPr/>
                    <a:lstStyle/>
                    <a:p>
                      <a:pPr algn="ctr">
                        <a:lnSpc>
                          <a:spcPct val="100000"/>
                        </a:lnSpc>
                        <a:spcAft>
                          <a:spcPts val="0"/>
                        </a:spcAft>
                      </a:pPr>
                      <a:r>
                        <a:rPr lang="zh-TW" sz="1800" b="1" kern="100" dirty="0">
                          <a:solidFill>
                            <a:schemeClr val="bg1"/>
                          </a:solidFill>
                          <a:effectLst/>
                          <a:latin typeface="微軟正黑體" panose="020B0604030504040204" pitchFamily="34" charset="-120"/>
                          <a:ea typeface="微軟正黑體" panose="020B0604030504040204" pitchFamily="34" charset="-120"/>
                        </a:rPr>
                        <a:t>指標項目</a:t>
                      </a:r>
                      <a:endParaRPr lang="zh-TW"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5D86AB"/>
                    </a:solidFill>
                  </a:tcPr>
                </a:tc>
                <a:tc rowSpan="2" hMerge="1">
                  <a:txBody>
                    <a:bodyPr/>
                    <a:lstStyle/>
                    <a:p>
                      <a:endParaRPr lang="zh-TW" altLang="en-US"/>
                    </a:p>
                  </a:txBody>
                  <a:tcPr/>
                </a:tc>
                <a:tc gridSpan="2">
                  <a:txBody>
                    <a:bodyPr/>
                    <a:lstStyle/>
                    <a:p>
                      <a:pPr algn="ctr">
                        <a:lnSpc>
                          <a:spcPct val="100000"/>
                        </a:lnSpc>
                        <a:spcAft>
                          <a:spcPts val="0"/>
                        </a:spcAft>
                      </a:pPr>
                      <a:r>
                        <a:rPr lang="en-US" sz="1800" kern="100" dirty="0">
                          <a:effectLst/>
                          <a:latin typeface="微軟正黑體" panose="020B0604030504040204" pitchFamily="34" charset="-120"/>
                          <a:ea typeface="微軟正黑體" panose="020B0604030504040204" pitchFamily="34" charset="-120"/>
                        </a:rPr>
                        <a:t>103</a:t>
                      </a:r>
                      <a:r>
                        <a:rPr lang="zh-TW" sz="1800" kern="100" dirty="0">
                          <a:effectLst/>
                          <a:latin typeface="微軟正黑體" panose="020B0604030504040204" pitchFamily="34" charset="-120"/>
                          <a:ea typeface="微軟正黑體" panose="020B0604030504040204" pitchFamily="34" charset="-120"/>
                        </a:rPr>
                        <a:t>學年度</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5D86AB"/>
                    </a:solidFill>
                  </a:tcPr>
                </a:tc>
                <a:tc hMerge="1">
                  <a:txBody>
                    <a:bodyPr/>
                    <a:lstStyle/>
                    <a:p>
                      <a:endParaRPr lang="zh-TW" altLang="en-US"/>
                    </a:p>
                  </a:txBody>
                  <a:tcPr/>
                </a:tc>
                <a:tc gridSpan="2">
                  <a:txBody>
                    <a:bodyPr/>
                    <a:lstStyle/>
                    <a:p>
                      <a:pPr algn="ctr">
                        <a:lnSpc>
                          <a:spcPct val="100000"/>
                        </a:lnSpc>
                        <a:spcAft>
                          <a:spcPts val="0"/>
                        </a:spcAft>
                      </a:pPr>
                      <a:r>
                        <a:rPr lang="en-US" sz="1800" kern="100">
                          <a:effectLst/>
                          <a:latin typeface="微軟正黑體" panose="020B0604030504040204" pitchFamily="34" charset="-120"/>
                          <a:ea typeface="微軟正黑體" panose="020B0604030504040204" pitchFamily="34" charset="-120"/>
                        </a:rPr>
                        <a:t>104</a:t>
                      </a:r>
                      <a:r>
                        <a:rPr lang="zh-TW" sz="1800" kern="100">
                          <a:effectLst/>
                          <a:latin typeface="微軟正黑體" panose="020B0604030504040204" pitchFamily="34" charset="-120"/>
                          <a:ea typeface="微軟正黑體" panose="020B0604030504040204" pitchFamily="34" charset="-120"/>
                        </a:rPr>
                        <a:t>學年度</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5D86AB"/>
                    </a:solidFill>
                  </a:tcPr>
                </a:tc>
                <a:tc hMerge="1">
                  <a:txBody>
                    <a:bodyPr/>
                    <a:lstStyle/>
                    <a:p>
                      <a:endParaRPr lang="zh-TW" altLang="en-US"/>
                    </a:p>
                  </a:txBody>
                  <a:tcPr/>
                </a:tc>
                <a:extLst>
                  <a:ext uri="{0D108BD9-81ED-4DB2-BD59-A6C34878D82A}">
                    <a16:rowId xmlns:a16="http://schemas.microsoft.com/office/drawing/2014/main" xmlns="" val="2958271466"/>
                  </a:ext>
                </a:extLst>
              </a:tr>
              <a:tr h="271011">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sz="1800" b="1" kern="100" dirty="0">
                          <a:solidFill>
                            <a:schemeClr val="bg1"/>
                          </a:solidFill>
                          <a:effectLst/>
                          <a:latin typeface="微軟正黑體" panose="020B0604030504040204" pitchFamily="34" charset="-120"/>
                          <a:ea typeface="微軟正黑體" panose="020B0604030504040204" pitchFamily="34" charset="-120"/>
                        </a:rPr>
                        <a:t>目標</a:t>
                      </a:r>
                      <a:endParaRPr lang="zh-TW"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86AB"/>
                    </a:solidFill>
                  </a:tcPr>
                </a:tc>
                <a:tc>
                  <a:txBody>
                    <a:bodyPr/>
                    <a:lstStyle/>
                    <a:p>
                      <a:pPr algn="ctr">
                        <a:lnSpc>
                          <a:spcPct val="100000"/>
                        </a:lnSpc>
                        <a:spcAft>
                          <a:spcPts val="0"/>
                        </a:spcAft>
                      </a:pPr>
                      <a:r>
                        <a:rPr lang="zh-TW" sz="1800" b="1" kern="100">
                          <a:solidFill>
                            <a:schemeClr val="bg1"/>
                          </a:solidFill>
                          <a:effectLst/>
                          <a:latin typeface="微軟正黑體" panose="020B0604030504040204" pitchFamily="34" charset="-120"/>
                          <a:ea typeface="微軟正黑體" panose="020B0604030504040204" pitchFamily="34" charset="-120"/>
                        </a:rPr>
                        <a:t>績效</a:t>
                      </a:r>
                      <a:endParaRPr lang="zh-TW" sz="18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86AB"/>
                    </a:solidFill>
                  </a:tcPr>
                </a:tc>
                <a:tc>
                  <a:txBody>
                    <a:bodyPr/>
                    <a:lstStyle/>
                    <a:p>
                      <a:pPr algn="ctr">
                        <a:lnSpc>
                          <a:spcPct val="100000"/>
                        </a:lnSpc>
                        <a:spcAft>
                          <a:spcPts val="0"/>
                        </a:spcAft>
                      </a:pPr>
                      <a:r>
                        <a:rPr lang="zh-TW" sz="1800" b="1" kern="100" dirty="0">
                          <a:solidFill>
                            <a:schemeClr val="bg1"/>
                          </a:solidFill>
                          <a:effectLst/>
                          <a:latin typeface="微軟正黑體" panose="020B0604030504040204" pitchFamily="34" charset="-120"/>
                          <a:ea typeface="微軟正黑體" panose="020B0604030504040204" pitchFamily="34" charset="-120"/>
                        </a:rPr>
                        <a:t>目標</a:t>
                      </a:r>
                      <a:endParaRPr lang="zh-TW"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86AB"/>
                    </a:solidFill>
                  </a:tcPr>
                </a:tc>
                <a:tc>
                  <a:txBody>
                    <a:bodyPr/>
                    <a:lstStyle/>
                    <a:p>
                      <a:pPr algn="ctr">
                        <a:lnSpc>
                          <a:spcPct val="100000"/>
                        </a:lnSpc>
                        <a:spcAft>
                          <a:spcPts val="0"/>
                        </a:spcAft>
                      </a:pPr>
                      <a:r>
                        <a:rPr lang="zh-TW" sz="1800" b="1" kern="100">
                          <a:solidFill>
                            <a:schemeClr val="bg1"/>
                          </a:solidFill>
                          <a:effectLst/>
                          <a:latin typeface="微軟正黑體" panose="020B0604030504040204" pitchFamily="34" charset="-120"/>
                          <a:ea typeface="微軟正黑體" panose="020B0604030504040204" pitchFamily="34" charset="-120"/>
                        </a:rPr>
                        <a:t>績效</a:t>
                      </a:r>
                      <a:endParaRPr lang="zh-TW" sz="18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86AB"/>
                    </a:solidFill>
                  </a:tcPr>
                </a:tc>
                <a:extLst>
                  <a:ext uri="{0D108BD9-81ED-4DB2-BD59-A6C34878D82A}">
                    <a16:rowId xmlns:a16="http://schemas.microsoft.com/office/drawing/2014/main" xmlns="" val="3144445206"/>
                  </a:ext>
                </a:extLst>
              </a:tr>
              <a:tr h="448940">
                <a:tc rowSpan="2">
                  <a:txBody>
                    <a:bodyPr/>
                    <a:lstStyle/>
                    <a:p>
                      <a:pPr>
                        <a:lnSpc>
                          <a:spcPct val="100000"/>
                        </a:lnSpc>
                        <a:spcAft>
                          <a:spcPts val="0"/>
                        </a:spcAft>
                      </a:pPr>
                      <a:r>
                        <a:rPr lang="zh-TW" sz="1800" b="1" kern="100" dirty="0">
                          <a:solidFill>
                            <a:schemeClr val="bg1"/>
                          </a:solidFill>
                          <a:effectLst/>
                          <a:latin typeface="微軟正黑體" panose="020B0604030504040204" pitchFamily="34" charset="-120"/>
                          <a:ea typeface="微軟正黑體" panose="020B0604030504040204" pitchFamily="34" charset="-120"/>
                        </a:rPr>
                        <a:t>部定指標</a:t>
                      </a:r>
                      <a:endParaRPr lang="zh-TW"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86AB"/>
                    </a:solidFill>
                  </a:tcPr>
                </a:tc>
                <a:tc>
                  <a:txBody>
                    <a:bodyPr/>
                    <a:lstStyle/>
                    <a:p>
                      <a:pPr>
                        <a:lnSpc>
                          <a:spcPct val="100000"/>
                        </a:lnSpc>
                        <a:spcAft>
                          <a:spcPts val="0"/>
                        </a:spcAft>
                      </a:pPr>
                      <a:r>
                        <a:rPr lang="zh-TW" sz="1800" b="0" kern="100" dirty="0">
                          <a:solidFill>
                            <a:schemeClr val="tx1"/>
                          </a:solidFill>
                          <a:effectLst/>
                          <a:latin typeface="微軟正黑體" panose="020B0604030504040204" pitchFamily="34" charset="-120"/>
                          <a:ea typeface="微軟正黑體" panose="020B0604030504040204" pitchFamily="34" charset="-120"/>
                        </a:rPr>
                        <a:t>辦理藝文展覽次數</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2</a:t>
                      </a:r>
                      <a:r>
                        <a:rPr lang="zh-TW" sz="1800" b="0" kern="100" dirty="0">
                          <a:solidFill>
                            <a:schemeClr val="tx1"/>
                          </a:solidFill>
                          <a:effectLst/>
                          <a:latin typeface="微軟正黑體" panose="020B0604030504040204" pitchFamily="34" charset="-120"/>
                          <a:ea typeface="微軟正黑體" panose="020B0604030504040204" pitchFamily="34" charset="-120"/>
                        </a:rPr>
                        <a:t>次</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a:solidFill>
                            <a:schemeClr val="tx1"/>
                          </a:solidFill>
                          <a:effectLst/>
                          <a:latin typeface="微軟正黑體" panose="020B0604030504040204" pitchFamily="34" charset="-120"/>
                          <a:ea typeface="微軟正黑體" panose="020B0604030504040204" pitchFamily="34" charset="-120"/>
                        </a:rPr>
                        <a:t>2</a:t>
                      </a:r>
                      <a:r>
                        <a:rPr lang="zh-TW" sz="1800" b="0" kern="100">
                          <a:solidFill>
                            <a:schemeClr val="tx1"/>
                          </a:solidFill>
                          <a:effectLst/>
                          <a:latin typeface="微軟正黑體" panose="020B0604030504040204" pitchFamily="34" charset="-120"/>
                          <a:ea typeface="微軟正黑體" panose="020B0604030504040204" pitchFamily="34" charset="-120"/>
                        </a:rPr>
                        <a:t>次</a:t>
                      </a:r>
                      <a:endParaRPr lang="zh-TW" sz="18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2</a:t>
                      </a:r>
                      <a:r>
                        <a:rPr lang="zh-TW" sz="1800" b="0" kern="100" dirty="0">
                          <a:solidFill>
                            <a:schemeClr val="tx1"/>
                          </a:solidFill>
                          <a:effectLst/>
                          <a:latin typeface="微軟正黑體" panose="020B0604030504040204" pitchFamily="34" charset="-120"/>
                          <a:ea typeface="微軟正黑體" panose="020B0604030504040204" pitchFamily="34" charset="-120"/>
                        </a:rPr>
                        <a:t>次</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altLang="zh-TW"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3</a:t>
                      </a:r>
                      <a:r>
                        <a:rPr lang="zh-TW" altLang="en-US"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次</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61121551"/>
                  </a:ext>
                </a:extLst>
              </a:tr>
              <a:tr h="533575">
                <a:tc vMerge="1">
                  <a:txBody>
                    <a:bodyPr/>
                    <a:lstStyle/>
                    <a:p>
                      <a:endParaRPr lang="zh-TW" altLang="en-US"/>
                    </a:p>
                  </a:txBody>
                  <a:tcPr/>
                </a:tc>
                <a:tc>
                  <a:txBody>
                    <a:bodyPr/>
                    <a:lstStyle/>
                    <a:p>
                      <a:pPr>
                        <a:lnSpc>
                          <a:spcPct val="100000"/>
                        </a:lnSpc>
                        <a:spcAft>
                          <a:spcPts val="0"/>
                        </a:spcAft>
                      </a:pPr>
                      <a:r>
                        <a:rPr lang="zh-TW" sz="1800" b="0" kern="100" dirty="0">
                          <a:solidFill>
                            <a:schemeClr val="tx1"/>
                          </a:solidFill>
                          <a:effectLst/>
                          <a:latin typeface="微軟正黑體" panose="020B0604030504040204" pitchFamily="34" charset="-120"/>
                          <a:ea typeface="微軟正黑體" panose="020B0604030504040204" pitchFamily="34" charset="-120"/>
                        </a:rPr>
                        <a:t>提升每生分配圖書冊數比</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23.5</a:t>
                      </a:r>
                      <a:endParaRPr lang="zh-TW" sz="1800" b="0" kern="100" dirty="0">
                        <a:solidFill>
                          <a:schemeClr val="tx1"/>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800" b="0" kern="100" dirty="0">
                          <a:solidFill>
                            <a:schemeClr val="tx1"/>
                          </a:solidFill>
                          <a:effectLst/>
                          <a:latin typeface="微軟正黑體" panose="020B0604030504040204" pitchFamily="34" charset="-120"/>
                          <a:ea typeface="微軟正黑體" panose="020B0604030504040204" pitchFamily="34" charset="-120"/>
                        </a:rPr>
                        <a:t>冊</a:t>
                      </a:r>
                      <a:r>
                        <a:rPr lang="en-US" sz="1800" b="0" kern="100" dirty="0">
                          <a:solidFill>
                            <a:schemeClr val="tx1"/>
                          </a:solidFill>
                          <a:effectLst/>
                          <a:latin typeface="微軟正黑體" panose="020B0604030504040204" pitchFamily="34" charset="-120"/>
                          <a:ea typeface="微軟正黑體" panose="020B0604030504040204" pitchFamily="34" charset="-120"/>
                        </a:rPr>
                        <a:t>/</a:t>
                      </a:r>
                      <a:r>
                        <a:rPr lang="zh-TW" sz="1800" b="0" kern="100" dirty="0">
                          <a:solidFill>
                            <a:schemeClr val="tx1"/>
                          </a:solidFill>
                          <a:effectLst/>
                          <a:latin typeface="微軟正黑體" panose="020B0604030504040204" pitchFamily="34" charset="-120"/>
                          <a:ea typeface="微軟正黑體" panose="020B0604030504040204" pitchFamily="34" charset="-120"/>
                        </a:rPr>
                        <a:t>人</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a:solidFill>
                            <a:schemeClr val="tx1"/>
                          </a:solidFill>
                          <a:effectLst/>
                          <a:latin typeface="微軟正黑體" panose="020B0604030504040204" pitchFamily="34" charset="-120"/>
                          <a:ea typeface="微軟正黑體" panose="020B0604030504040204" pitchFamily="34" charset="-120"/>
                        </a:rPr>
                        <a:t>20</a:t>
                      </a:r>
                      <a:endParaRPr lang="zh-TW" sz="1800" b="0" kern="100">
                        <a:solidFill>
                          <a:schemeClr val="tx1"/>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800" b="0" kern="100">
                          <a:solidFill>
                            <a:schemeClr val="tx1"/>
                          </a:solidFill>
                          <a:effectLst/>
                          <a:latin typeface="微軟正黑體" panose="020B0604030504040204" pitchFamily="34" charset="-120"/>
                          <a:ea typeface="微軟正黑體" panose="020B0604030504040204" pitchFamily="34" charset="-120"/>
                        </a:rPr>
                        <a:t>冊</a:t>
                      </a:r>
                      <a:r>
                        <a:rPr lang="en-US" sz="1800" b="0" kern="100">
                          <a:solidFill>
                            <a:schemeClr val="tx1"/>
                          </a:solidFill>
                          <a:effectLst/>
                          <a:latin typeface="微軟正黑體" panose="020B0604030504040204" pitchFamily="34" charset="-120"/>
                          <a:ea typeface="微軟正黑體" panose="020B0604030504040204" pitchFamily="34" charset="-120"/>
                        </a:rPr>
                        <a:t>/</a:t>
                      </a:r>
                      <a:r>
                        <a:rPr lang="zh-TW" sz="1800" b="0" kern="100">
                          <a:solidFill>
                            <a:schemeClr val="tx1"/>
                          </a:solidFill>
                          <a:effectLst/>
                          <a:latin typeface="微軟正黑體" panose="020B0604030504040204" pitchFamily="34" charset="-120"/>
                          <a:ea typeface="微軟正黑體" panose="020B0604030504040204" pitchFamily="34" charset="-120"/>
                        </a:rPr>
                        <a:t>人</a:t>
                      </a:r>
                      <a:endParaRPr lang="zh-TW" sz="18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a:solidFill>
                            <a:schemeClr val="tx1"/>
                          </a:solidFill>
                          <a:effectLst/>
                          <a:latin typeface="微軟正黑體" panose="020B0604030504040204" pitchFamily="34" charset="-120"/>
                          <a:ea typeface="微軟正黑體" panose="020B0604030504040204" pitchFamily="34" charset="-120"/>
                        </a:rPr>
                        <a:t>20.5</a:t>
                      </a:r>
                      <a:endParaRPr lang="zh-TW" sz="1800" b="0" kern="100">
                        <a:solidFill>
                          <a:schemeClr val="tx1"/>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800" b="0" kern="100">
                          <a:solidFill>
                            <a:schemeClr val="tx1"/>
                          </a:solidFill>
                          <a:effectLst/>
                          <a:latin typeface="微軟正黑體" panose="020B0604030504040204" pitchFamily="34" charset="-120"/>
                          <a:ea typeface="微軟正黑體" panose="020B0604030504040204" pitchFamily="34" charset="-120"/>
                        </a:rPr>
                        <a:t>冊</a:t>
                      </a:r>
                      <a:r>
                        <a:rPr lang="en-US" sz="1800" b="0" kern="100">
                          <a:solidFill>
                            <a:schemeClr val="tx1"/>
                          </a:solidFill>
                          <a:effectLst/>
                          <a:latin typeface="微軟正黑體" panose="020B0604030504040204" pitchFamily="34" charset="-120"/>
                          <a:ea typeface="微軟正黑體" panose="020B0604030504040204" pitchFamily="34" charset="-120"/>
                        </a:rPr>
                        <a:t>/</a:t>
                      </a:r>
                      <a:r>
                        <a:rPr lang="zh-TW" sz="1800" b="0" kern="100">
                          <a:solidFill>
                            <a:schemeClr val="tx1"/>
                          </a:solidFill>
                          <a:effectLst/>
                          <a:latin typeface="微軟正黑體" panose="020B0604030504040204" pitchFamily="34" charset="-120"/>
                          <a:ea typeface="微軟正黑體" panose="020B0604030504040204" pitchFamily="34" charset="-120"/>
                        </a:rPr>
                        <a:t>人</a:t>
                      </a:r>
                      <a:endParaRPr lang="zh-TW" sz="18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altLang="zh-TW"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26</a:t>
                      </a:r>
                      <a:r>
                        <a:rPr lang="zh-TW" altLang="en-US"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冊</a:t>
                      </a:r>
                      <a:r>
                        <a:rPr lang="en-US" altLang="zh-TW"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a:t>
                      </a:r>
                      <a:r>
                        <a:rPr lang="zh-TW" altLang="en-US"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人</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01535929"/>
                  </a:ext>
                </a:extLst>
              </a:tr>
              <a:tr h="448940">
                <a:tc rowSpan="6">
                  <a:txBody>
                    <a:bodyPr/>
                    <a:lstStyle/>
                    <a:p>
                      <a:pPr>
                        <a:lnSpc>
                          <a:spcPct val="100000"/>
                        </a:lnSpc>
                        <a:spcAft>
                          <a:spcPts val="0"/>
                        </a:spcAft>
                      </a:pPr>
                      <a:r>
                        <a:rPr lang="zh-TW" sz="1800" b="1" kern="100" dirty="0">
                          <a:solidFill>
                            <a:schemeClr val="bg1"/>
                          </a:solidFill>
                          <a:effectLst/>
                          <a:latin typeface="微軟正黑體" panose="020B0604030504040204" pitchFamily="34" charset="-120"/>
                          <a:ea typeface="微軟正黑體" panose="020B0604030504040204" pitchFamily="34" charset="-120"/>
                        </a:rPr>
                        <a:t>校訂指標</a:t>
                      </a:r>
                      <a:endParaRPr lang="zh-TW"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5D86AB"/>
                    </a:solidFill>
                  </a:tcPr>
                </a:tc>
                <a:tc>
                  <a:txBody>
                    <a:bodyPr/>
                    <a:lstStyle/>
                    <a:p>
                      <a:pPr>
                        <a:lnSpc>
                          <a:spcPct val="100000"/>
                        </a:lnSpc>
                        <a:spcAft>
                          <a:spcPts val="0"/>
                        </a:spcAft>
                      </a:pPr>
                      <a:r>
                        <a:rPr lang="zh-TW" sz="1800" b="0" kern="100" dirty="0">
                          <a:solidFill>
                            <a:schemeClr val="tx1"/>
                          </a:solidFill>
                          <a:effectLst/>
                          <a:latin typeface="微軟正黑體" panose="020B0604030504040204" pitchFamily="34" charset="-120"/>
                          <a:ea typeface="微軟正黑體" panose="020B0604030504040204" pitchFamily="34" charset="-120"/>
                        </a:rPr>
                        <a:t>參加中學生網讀書心得比賽篇數</a:t>
                      </a:r>
                      <a:r>
                        <a:rPr lang="en-US" sz="1800" b="0" kern="100" dirty="0">
                          <a:solidFill>
                            <a:schemeClr val="tx1"/>
                          </a:solidFill>
                          <a:effectLst/>
                          <a:latin typeface="微軟正黑體" panose="020B0604030504040204" pitchFamily="34" charset="-120"/>
                          <a:ea typeface="微軟正黑體" panose="020B0604030504040204" pitchFamily="34" charset="-120"/>
                        </a:rPr>
                        <a:t>/</a:t>
                      </a:r>
                      <a:r>
                        <a:rPr lang="zh-TW" sz="1800" b="0" kern="100" dirty="0">
                          <a:solidFill>
                            <a:schemeClr val="tx1"/>
                          </a:solidFill>
                          <a:effectLst/>
                          <a:latin typeface="微軟正黑體" panose="020B0604030504040204" pitchFamily="34" charset="-120"/>
                          <a:ea typeface="微軟正黑體" panose="020B0604030504040204" pitchFamily="34" charset="-120"/>
                        </a:rPr>
                        <a:t>得獎篇數</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30/6 </a:t>
                      </a:r>
                      <a:r>
                        <a:rPr lang="zh-TW" sz="1800" b="0" kern="100" dirty="0">
                          <a:solidFill>
                            <a:schemeClr val="tx1"/>
                          </a:solidFill>
                          <a:effectLst/>
                          <a:latin typeface="微軟正黑體" panose="020B0604030504040204" pitchFamily="34" charset="-120"/>
                          <a:ea typeface="微軟正黑體" panose="020B0604030504040204" pitchFamily="34" charset="-120"/>
                        </a:rPr>
                        <a:t>篇</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18/6</a:t>
                      </a:r>
                      <a:r>
                        <a:rPr lang="zh-TW" sz="1800" b="0" kern="100" dirty="0">
                          <a:solidFill>
                            <a:schemeClr val="tx1"/>
                          </a:solidFill>
                          <a:effectLst/>
                          <a:latin typeface="微軟正黑體" panose="020B0604030504040204" pitchFamily="34" charset="-120"/>
                          <a:ea typeface="微軟正黑體" panose="020B0604030504040204" pitchFamily="34" charset="-120"/>
                        </a:rPr>
                        <a:t>篇</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a:solidFill>
                            <a:schemeClr val="tx1"/>
                          </a:solidFill>
                          <a:effectLst/>
                          <a:latin typeface="微軟正黑體" panose="020B0604030504040204" pitchFamily="34" charset="-120"/>
                          <a:ea typeface="微軟正黑體" panose="020B0604030504040204" pitchFamily="34" charset="-120"/>
                        </a:rPr>
                        <a:t>20/8</a:t>
                      </a:r>
                      <a:r>
                        <a:rPr lang="zh-TW" sz="1800" b="0" kern="100">
                          <a:solidFill>
                            <a:schemeClr val="tx1"/>
                          </a:solidFill>
                          <a:effectLst/>
                          <a:latin typeface="微軟正黑體" panose="020B0604030504040204" pitchFamily="34" charset="-120"/>
                          <a:ea typeface="微軟正黑體" panose="020B0604030504040204" pitchFamily="34" charset="-120"/>
                        </a:rPr>
                        <a:t>篇</a:t>
                      </a:r>
                      <a:endParaRPr lang="zh-TW" sz="18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altLang="zh-TW"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20/5</a:t>
                      </a:r>
                      <a:r>
                        <a:rPr lang="zh-TW" altLang="en-US"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篇</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70157531"/>
                  </a:ext>
                </a:extLst>
              </a:tr>
              <a:tr h="448940">
                <a:tc vMerge="1">
                  <a:txBody>
                    <a:bodyPr/>
                    <a:lstStyle/>
                    <a:p>
                      <a:endParaRPr lang="zh-TW" altLang="en-US"/>
                    </a:p>
                  </a:txBody>
                  <a:tcPr/>
                </a:tc>
                <a:tc>
                  <a:txBody>
                    <a:bodyPr/>
                    <a:lstStyle/>
                    <a:p>
                      <a:pPr>
                        <a:lnSpc>
                          <a:spcPct val="100000"/>
                        </a:lnSpc>
                        <a:spcAft>
                          <a:spcPts val="0"/>
                        </a:spcAft>
                      </a:pPr>
                      <a:r>
                        <a:rPr lang="zh-TW" sz="1800" b="0" kern="100" dirty="0">
                          <a:solidFill>
                            <a:schemeClr val="tx1"/>
                          </a:solidFill>
                          <a:effectLst/>
                          <a:latin typeface="微軟正黑體" panose="020B0604030504040204" pitchFamily="34" charset="-120"/>
                          <a:ea typeface="微軟正黑體" panose="020B0604030504040204" pitchFamily="34" charset="-120"/>
                        </a:rPr>
                        <a:t>參加中學生網小論文比賽篇數</a:t>
                      </a:r>
                      <a:r>
                        <a:rPr lang="en-US" sz="1800" b="0" kern="100" dirty="0">
                          <a:solidFill>
                            <a:schemeClr val="tx1"/>
                          </a:solidFill>
                          <a:effectLst/>
                          <a:latin typeface="微軟正黑體" panose="020B0604030504040204" pitchFamily="34" charset="-120"/>
                          <a:ea typeface="微軟正黑體" panose="020B0604030504040204" pitchFamily="34" charset="-120"/>
                        </a:rPr>
                        <a:t>/</a:t>
                      </a:r>
                      <a:r>
                        <a:rPr lang="zh-TW" sz="1800" b="0" kern="100" dirty="0">
                          <a:solidFill>
                            <a:schemeClr val="tx1"/>
                          </a:solidFill>
                          <a:effectLst/>
                          <a:latin typeface="微軟正黑體" panose="020B0604030504040204" pitchFamily="34" charset="-120"/>
                          <a:ea typeface="微軟正黑體" panose="020B0604030504040204" pitchFamily="34" charset="-120"/>
                        </a:rPr>
                        <a:t>得獎篇數</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15/4</a:t>
                      </a:r>
                      <a:r>
                        <a:rPr lang="zh-TW" sz="1800" b="0" kern="100" dirty="0">
                          <a:solidFill>
                            <a:schemeClr val="tx1"/>
                          </a:solidFill>
                          <a:effectLst/>
                          <a:latin typeface="微軟正黑體" panose="020B0604030504040204" pitchFamily="34" charset="-120"/>
                          <a:ea typeface="微軟正黑體" panose="020B0604030504040204" pitchFamily="34" charset="-120"/>
                        </a:rPr>
                        <a:t>篇</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7/3</a:t>
                      </a:r>
                      <a:r>
                        <a:rPr lang="zh-TW" sz="1800" b="0" kern="100" dirty="0">
                          <a:solidFill>
                            <a:schemeClr val="tx1"/>
                          </a:solidFill>
                          <a:effectLst/>
                          <a:latin typeface="微軟正黑體" panose="020B0604030504040204" pitchFamily="34" charset="-120"/>
                          <a:ea typeface="微軟正黑體" panose="020B0604030504040204" pitchFamily="34" charset="-120"/>
                        </a:rPr>
                        <a:t>篇</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8/4</a:t>
                      </a:r>
                      <a:r>
                        <a:rPr lang="zh-TW" sz="1800" b="0" kern="100" dirty="0">
                          <a:solidFill>
                            <a:schemeClr val="tx1"/>
                          </a:solidFill>
                          <a:effectLst/>
                          <a:latin typeface="微軟正黑體" panose="020B0604030504040204" pitchFamily="34" charset="-120"/>
                          <a:ea typeface="微軟正黑體" panose="020B0604030504040204" pitchFamily="34" charset="-120"/>
                        </a:rPr>
                        <a:t>篇</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altLang="zh-TW"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30/</a:t>
                      </a:r>
                      <a:r>
                        <a:rPr lang="zh-TW" altLang="en-US" sz="1800" b="1" dirty="0" smtClean="0">
                          <a:solidFill>
                            <a:srgbClr val="FF0000"/>
                          </a:solidFill>
                          <a:latin typeface="微軟正黑體" panose="020B0604030504040204" pitchFamily="34" charset="-120"/>
                          <a:ea typeface="微軟正黑體" panose="020B0604030504040204" pitchFamily="34" charset="-120"/>
                          <a:cs typeface="Times New Roman" pitchFamily="18" charset="0"/>
                        </a:rPr>
                        <a:t>評分中</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06894214"/>
                  </a:ext>
                </a:extLst>
              </a:tr>
              <a:tr h="448940">
                <a:tc vMerge="1">
                  <a:txBody>
                    <a:bodyPr/>
                    <a:lstStyle/>
                    <a:p>
                      <a:endParaRPr lang="zh-TW" altLang="en-US"/>
                    </a:p>
                  </a:txBody>
                  <a:tcPr/>
                </a:tc>
                <a:tc>
                  <a:txBody>
                    <a:bodyPr/>
                    <a:lstStyle/>
                    <a:p>
                      <a:pPr>
                        <a:lnSpc>
                          <a:spcPct val="100000"/>
                        </a:lnSpc>
                        <a:spcAft>
                          <a:spcPts val="0"/>
                        </a:spcAft>
                      </a:pPr>
                      <a:r>
                        <a:rPr lang="zh-TW" sz="1800" b="0" kern="100" dirty="0">
                          <a:solidFill>
                            <a:schemeClr val="tx1"/>
                          </a:solidFill>
                          <a:effectLst/>
                          <a:latin typeface="微軟正黑體" panose="020B0604030504040204" pitchFamily="34" charset="-120"/>
                          <a:ea typeface="微軟正黑體" panose="020B0604030504040204" pitchFamily="34" charset="-120"/>
                        </a:rPr>
                        <a:t>借閱電子書人次</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100</a:t>
                      </a:r>
                      <a:r>
                        <a:rPr lang="zh-TW" sz="1800" b="0" kern="100" dirty="0">
                          <a:solidFill>
                            <a:schemeClr val="tx1"/>
                          </a:solidFill>
                          <a:effectLst/>
                          <a:latin typeface="微軟正黑體" panose="020B0604030504040204" pitchFamily="34" charset="-120"/>
                          <a:ea typeface="微軟正黑體" panose="020B0604030504040204" pitchFamily="34" charset="-120"/>
                        </a:rPr>
                        <a:t>人</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110</a:t>
                      </a:r>
                      <a:r>
                        <a:rPr lang="zh-TW" sz="1800" b="0" kern="100" dirty="0">
                          <a:solidFill>
                            <a:schemeClr val="tx1"/>
                          </a:solidFill>
                          <a:effectLst/>
                          <a:latin typeface="微軟正黑體" panose="020B0604030504040204" pitchFamily="34" charset="-120"/>
                          <a:ea typeface="微軟正黑體" panose="020B0604030504040204" pitchFamily="34" charset="-120"/>
                        </a:rPr>
                        <a:t>人</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120</a:t>
                      </a:r>
                      <a:r>
                        <a:rPr lang="zh-TW" sz="1800" b="0" kern="100" dirty="0">
                          <a:solidFill>
                            <a:schemeClr val="tx1"/>
                          </a:solidFill>
                          <a:effectLst/>
                          <a:latin typeface="微軟正黑體" panose="020B0604030504040204" pitchFamily="34" charset="-120"/>
                          <a:ea typeface="微軟正黑體" panose="020B0604030504040204" pitchFamily="34" charset="-120"/>
                        </a:rPr>
                        <a:t>人</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altLang="zh-TW"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376</a:t>
                      </a:r>
                      <a:r>
                        <a:rPr lang="zh-TW" altLang="en-US"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人</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04262995"/>
                  </a:ext>
                </a:extLst>
              </a:tr>
              <a:tr h="448940">
                <a:tc vMerge="1">
                  <a:txBody>
                    <a:bodyPr/>
                    <a:lstStyle/>
                    <a:p>
                      <a:endParaRPr lang="zh-TW" altLang="en-US"/>
                    </a:p>
                  </a:txBody>
                  <a:tcPr/>
                </a:tc>
                <a:tc>
                  <a:txBody>
                    <a:bodyPr/>
                    <a:lstStyle/>
                    <a:p>
                      <a:pPr>
                        <a:lnSpc>
                          <a:spcPct val="100000"/>
                        </a:lnSpc>
                        <a:spcAft>
                          <a:spcPts val="0"/>
                        </a:spcAft>
                      </a:pPr>
                      <a:r>
                        <a:rPr lang="zh-TW" sz="1800" b="0" kern="100" dirty="0">
                          <a:solidFill>
                            <a:schemeClr val="tx1"/>
                          </a:solidFill>
                          <a:effectLst/>
                          <a:latin typeface="微軟正黑體" panose="020B0604030504040204" pitchFamily="34" charset="-120"/>
                          <a:ea typeface="微軟正黑體" panose="020B0604030504040204" pitchFamily="34" charset="-120"/>
                        </a:rPr>
                        <a:t>班級讀書會參加人數</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400</a:t>
                      </a:r>
                      <a:r>
                        <a:rPr lang="zh-TW" sz="1800" b="0" kern="100" dirty="0">
                          <a:solidFill>
                            <a:schemeClr val="tx1"/>
                          </a:solidFill>
                          <a:effectLst/>
                          <a:latin typeface="微軟正黑體" panose="020B0604030504040204" pitchFamily="34" charset="-120"/>
                          <a:ea typeface="微軟正黑體" panose="020B0604030504040204" pitchFamily="34" charset="-120"/>
                        </a:rPr>
                        <a:t>人</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441</a:t>
                      </a:r>
                      <a:r>
                        <a:rPr lang="zh-TW" sz="1800" b="0" kern="100" dirty="0">
                          <a:solidFill>
                            <a:schemeClr val="tx1"/>
                          </a:solidFill>
                          <a:effectLst/>
                          <a:latin typeface="微軟正黑體" panose="020B0604030504040204" pitchFamily="34" charset="-120"/>
                          <a:ea typeface="微軟正黑體" panose="020B0604030504040204" pitchFamily="34" charset="-120"/>
                        </a:rPr>
                        <a:t>人</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480</a:t>
                      </a:r>
                      <a:r>
                        <a:rPr lang="zh-TW" sz="1800" b="0" kern="100" dirty="0">
                          <a:solidFill>
                            <a:schemeClr val="tx1"/>
                          </a:solidFill>
                          <a:effectLst/>
                          <a:latin typeface="微軟正黑體" panose="020B0604030504040204" pitchFamily="34" charset="-120"/>
                          <a:ea typeface="微軟正黑體" panose="020B0604030504040204" pitchFamily="34" charset="-120"/>
                        </a:rPr>
                        <a:t>人</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altLang="zh-TW"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489</a:t>
                      </a:r>
                      <a:r>
                        <a:rPr lang="zh-TW" altLang="en-US"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人</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47593938"/>
                  </a:ext>
                </a:extLst>
              </a:tr>
              <a:tr h="448940">
                <a:tc vMerge="1">
                  <a:txBody>
                    <a:bodyPr/>
                    <a:lstStyle/>
                    <a:p>
                      <a:endParaRPr lang="zh-TW" altLang="en-US"/>
                    </a:p>
                  </a:txBody>
                  <a:tcPr/>
                </a:tc>
                <a:tc>
                  <a:txBody>
                    <a:bodyPr/>
                    <a:lstStyle/>
                    <a:p>
                      <a:pPr>
                        <a:lnSpc>
                          <a:spcPct val="100000"/>
                        </a:lnSpc>
                        <a:spcAft>
                          <a:spcPts val="0"/>
                        </a:spcAft>
                      </a:pPr>
                      <a:r>
                        <a:rPr lang="zh-TW" sz="1800" b="0" kern="100" dirty="0">
                          <a:solidFill>
                            <a:schemeClr val="tx1"/>
                          </a:solidFill>
                          <a:effectLst/>
                          <a:latin typeface="微軟正黑體" panose="020B0604030504040204" pitchFamily="34" charset="-120"/>
                          <a:ea typeface="微軟正黑體" panose="020B0604030504040204" pitchFamily="34" charset="-120"/>
                        </a:rPr>
                        <a:t>閱讀證照張數</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150</a:t>
                      </a:r>
                      <a:r>
                        <a:rPr lang="zh-TW" sz="1800" b="0" kern="100" dirty="0">
                          <a:solidFill>
                            <a:schemeClr val="tx1"/>
                          </a:solidFill>
                          <a:effectLst/>
                          <a:latin typeface="微軟正黑體" panose="020B0604030504040204" pitchFamily="34" charset="-120"/>
                          <a:ea typeface="微軟正黑體" panose="020B0604030504040204" pitchFamily="34" charset="-120"/>
                        </a:rPr>
                        <a:t>張</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136</a:t>
                      </a:r>
                      <a:r>
                        <a:rPr lang="zh-TW" sz="1800" b="0" kern="100" dirty="0">
                          <a:solidFill>
                            <a:schemeClr val="tx1"/>
                          </a:solidFill>
                          <a:effectLst/>
                          <a:latin typeface="微軟正黑體" panose="020B0604030504040204" pitchFamily="34" charset="-120"/>
                          <a:ea typeface="微軟正黑體" panose="020B0604030504040204" pitchFamily="34" charset="-120"/>
                        </a:rPr>
                        <a:t>人</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180</a:t>
                      </a:r>
                      <a:r>
                        <a:rPr lang="zh-TW" sz="1800" b="0" kern="100" dirty="0">
                          <a:solidFill>
                            <a:schemeClr val="tx1"/>
                          </a:solidFill>
                          <a:effectLst/>
                          <a:latin typeface="微軟正黑體" panose="020B0604030504040204" pitchFamily="34" charset="-120"/>
                          <a:ea typeface="微軟正黑體" panose="020B0604030504040204" pitchFamily="34" charset="-120"/>
                        </a:rPr>
                        <a:t>人</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altLang="zh-TW"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175</a:t>
                      </a:r>
                      <a:r>
                        <a:rPr lang="zh-TW" altLang="en-US" sz="1800" b="0" dirty="0" smtClean="0">
                          <a:solidFill>
                            <a:schemeClr val="tx1"/>
                          </a:solidFill>
                          <a:latin typeface="微軟正黑體" panose="020B0604030504040204" pitchFamily="34" charset="-120"/>
                          <a:ea typeface="微軟正黑體" panose="020B0604030504040204" pitchFamily="34" charset="-120"/>
                          <a:cs typeface="Times New Roman" pitchFamily="18" charset="0"/>
                        </a:rPr>
                        <a:t>人</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77524124"/>
                  </a:ext>
                </a:extLst>
              </a:tr>
              <a:tr h="448940">
                <a:tc vMerge="1">
                  <a:txBody>
                    <a:bodyPr/>
                    <a:lstStyle/>
                    <a:p>
                      <a:endParaRPr lang="zh-TW" altLang="en-US"/>
                    </a:p>
                  </a:txBody>
                  <a:tcPr/>
                </a:tc>
                <a:tc>
                  <a:txBody>
                    <a:bodyPr/>
                    <a:lstStyle/>
                    <a:p>
                      <a:pPr>
                        <a:lnSpc>
                          <a:spcPct val="100000"/>
                        </a:lnSpc>
                        <a:spcAft>
                          <a:spcPts val="0"/>
                        </a:spcAft>
                      </a:pPr>
                      <a:r>
                        <a:rPr lang="zh-TW" sz="1800" b="0" kern="100" dirty="0">
                          <a:solidFill>
                            <a:schemeClr val="tx1"/>
                          </a:solidFill>
                          <a:effectLst/>
                          <a:latin typeface="微軟正黑體" panose="020B0604030504040204" pitchFamily="34" charset="-120"/>
                          <a:ea typeface="微軟正黑體" panose="020B0604030504040204" pitchFamily="34" charset="-120"/>
                        </a:rPr>
                        <a:t>辦理閱讀及寫作比賽場次</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2</a:t>
                      </a:r>
                      <a:r>
                        <a:rPr lang="zh-TW" sz="1800" b="0" kern="100" dirty="0">
                          <a:solidFill>
                            <a:schemeClr val="tx1"/>
                          </a:solidFill>
                          <a:effectLst/>
                          <a:latin typeface="微軟正黑體" panose="020B0604030504040204" pitchFamily="34" charset="-120"/>
                          <a:ea typeface="微軟正黑體" panose="020B0604030504040204" pitchFamily="34" charset="-120"/>
                        </a:rPr>
                        <a:t>場</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1</a:t>
                      </a:r>
                      <a:r>
                        <a:rPr lang="zh-TW" sz="1800" b="0" kern="100" dirty="0">
                          <a:solidFill>
                            <a:schemeClr val="tx1"/>
                          </a:solidFill>
                          <a:effectLst/>
                          <a:latin typeface="微軟正黑體" panose="020B0604030504040204" pitchFamily="34" charset="-120"/>
                          <a:ea typeface="微軟正黑體" panose="020B0604030504040204" pitchFamily="34" charset="-120"/>
                        </a:rPr>
                        <a:t>場</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800" b="0" kern="100" dirty="0">
                          <a:solidFill>
                            <a:schemeClr val="tx1"/>
                          </a:solidFill>
                          <a:effectLst/>
                          <a:latin typeface="微軟正黑體" panose="020B0604030504040204" pitchFamily="34" charset="-120"/>
                          <a:ea typeface="微軟正黑體" panose="020B0604030504040204" pitchFamily="34" charset="-120"/>
                        </a:rPr>
                        <a:t>2</a:t>
                      </a:r>
                      <a:r>
                        <a:rPr lang="zh-TW" sz="1800" b="0" kern="100" dirty="0">
                          <a:solidFill>
                            <a:schemeClr val="tx1"/>
                          </a:solidFill>
                          <a:effectLst/>
                          <a:latin typeface="微軟正黑體" panose="020B0604030504040204" pitchFamily="34" charset="-120"/>
                          <a:ea typeface="微軟正黑體" panose="020B0604030504040204" pitchFamily="34" charset="-120"/>
                        </a:rPr>
                        <a:t>場</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pPr>
                      <a:r>
                        <a:rPr lang="zh-TW" altLang="en-US" sz="1800" b="1" dirty="0" smtClean="0">
                          <a:solidFill>
                            <a:srgbClr val="FF0000"/>
                          </a:solidFill>
                          <a:latin typeface="微軟正黑體" panose="020B0604030504040204" pitchFamily="34" charset="-120"/>
                          <a:ea typeface="微軟正黑體" panose="020B0604030504040204" pitchFamily="34" charset="-120"/>
                          <a:cs typeface="Times New Roman" pitchFamily="18" charset="0"/>
                        </a:rPr>
                        <a:t>籌辦中</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3098167632"/>
                  </a:ext>
                </a:extLst>
              </a:tr>
            </a:tbl>
          </a:graphicData>
        </a:graphic>
      </p:graphicFrame>
      <p:sp>
        <p:nvSpPr>
          <p:cNvPr id="15" name="文字方塊 14"/>
          <p:cNvSpPr txBox="1"/>
          <p:nvPr/>
        </p:nvSpPr>
        <p:spPr>
          <a:xfrm>
            <a:off x="0" y="-6279"/>
            <a:ext cx="12191999" cy="923330"/>
          </a:xfrm>
          <a:prstGeom prst="rect">
            <a:avLst/>
          </a:prstGeom>
          <a:noFill/>
        </p:spPr>
        <p:txBody>
          <a:bodyPr wrap="square" rtlCol="0">
            <a:spAutoFit/>
          </a:bodyPr>
          <a:lstStyle/>
          <a:p>
            <a:pPr algn="ctr"/>
            <a:r>
              <a:rPr lang="en-US" altLang="zh-TW" sz="5400" dirty="0">
                <a:latin typeface="微軟正黑體" panose="020B0604030504040204" pitchFamily="34" charset="-120"/>
                <a:ea typeface="微軟正黑體" panose="020B0604030504040204" pitchFamily="34" charset="-120"/>
              </a:rPr>
              <a:t>103-4  </a:t>
            </a:r>
            <a:r>
              <a:rPr lang="zh-TW" altLang="en-US" sz="5400" dirty="0">
                <a:latin typeface="微軟正黑體" panose="020B0604030504040204" pitchFamily="34" charset="-120"/>
                <a:ea typeface="微軟正黑體" panose="020B0604030504040204" pitchFamily="34" charset="-120"/>
              </a:rPr>
              <a:t>深耕閱讀，提升人文素養</a:t>
            </a:r>
            <a:endParaRPr lang="zh-TW" altLang="en-US" sz="5400" dirty="0" smtClean="0">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0" y="5980410"/>
            <a:ext cx="4017337" cy="831850"/>
            <a:chOff x="0" y="5980410"/>
            <a:chExt cx="4017337" cy="831850"/>
          </a:xfrm>
        </p:grpSpPr>
        <p:pic>
          <p:nvPicPr>
            <p:cNvPr id="17" name="圖片 16"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65684894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76253"/>
            <a:ext cx="10561822" cy="4904158"/>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質化成效</a:t>
              </a:r>
              <a:endParaRPr lang="en-US" altLang="ja-JP" sz="2800" dirty="0">
                <a:solidFill>
                  <a:schemeClr val="bg1"/>
                </a:solidFill>
                <a:ea typeface="標楷體" pitchFamily="65" charset="-120"/>
              </a:endParaRPr>
            </a:p>
          </p:txBody>
        </p:sp>
      </p:grpSp>
      <p:sp>
        <p:nvSpPr>
          <p:cNvPr id="4" name="矩形 3"/>
          <p:cNvSpPr/>
          <p:nvPr/>
        </p:nvSpPr>
        <p:spPr>
          <a:xfrm>
            <a:off x="1016916" y="1587446"/>
            <a:ext cx="9959546" cy="4413516"/>
          </a:xfrm>
          <a:prstGeom prst="rect">
            <a:avLst/>
          </a:prstGeom>
        </p:spPr>
        <p:txBody>
          <a:bodyPr wrap="square">
            <a:spAutoFit/>
          </a:bodyPr>
          <a:lstStyle/>
          <a:p>
            <a:pPr>
              <a:lnSpc>
                <a:spcPct val="130000"/>
              </a:lnSpc>
            </a:pPr>
            <a:r>
              <a:rPr lang="en-US" altLang="zh-TW" sz="2400" dirty="0">
                <a:latin typeface="微軟正黑體" panose="020B0604030504040204" pitchFamily="34" charset="-120"/>
                <a:ea typeface="微軟正黑體" panose="020B0604030504040204" pitchFamily="34" charset="-120"/>
              </a:rPr>
              <a:t>1</a:t>
            </a:r>
            <a:r>
              <a:rPr lang="en-US" altLang="zh-TW"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講者以淵博的美術素養，透過席間的講演與互動，讓聽講者進入美術</a:t>
            </a:r>
            <a:r>
              <a:rPr lang="zh-TW" altLang="en-US" sz="2400" dirty="0" smtClean="0">
                <a:latin typeface="微軟正黑體" panose="020B0604030504040204" pitchFamily="34" charset="-120"/>
                <a:ea typeface="微軟正黑體" panose="020B0604030504040204" pitchFamily="34" charset="-120"/>
              </a:rPr>
              <a:t>領</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域中</a:t>
            </a:r>
            <a:r>
              <a:rPr lang="zh-TW" altLang="en-US" sz="2400" dirty="0">
                <a:latin typeface="微軟正黑體" panose="020B0604030504040204" pitchFamily="34" charset="-120"/>
                <a:ea typeface="微軟正黑體" panose="020B0604030504040204" pitchFamily="34" charset="-120"/>
              </a:rPr>
              <a:t>，藉以</a:t>
            </a:r>
            <a:r>
              <a:rPr lang="zh-TW" altLang="en-US" sz="2400" dirty="0" smtClean="0">
                <a:latin typeface="微軟正黑體" panose="020B0604030504040204" pitchFamily="34" charset="-120"/>
                <a:ea typeface="微軟正黑體" panose="020B0604030504040204" pitchFamily="34" charset="-120"/>
              </a:rPr>
              <a:t>推廣</a:t>
            </a:r>
            <a:r>
              <a:rPr lang="zh-TW" altLang="en-US" sz="2400" dirty="0">
                <a:latin typeface="微軟正黑體" panose="020B0604030504040204" pitchFamily="34" charset="-120"/>
                <a:ea typeface="微軟正黑體" panose="020B0604030504040204" pitchFamily="34" charset="-120"/>
              </a:rPr>
              <a:t>藝術情懷並引發師生人文教育的興趣。</a:t>
            </a:r>
          </a:p>
          <a:p>
            <a:pPr>
              <a:lnSpc>
                <a:spcPct val="130000"/>
              </a:lnSpc>
            </a:pPr>
            <a:r>
              <a:rPr lang="en-US" altLang="zh-TW" sz="2400" dirty="0" smtClean="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講者透過茶藝的精神與優閒，讓聽講者領略茶道精神的定與靜，進而</a:t>
            </a:r>
            <a:r>
              <a:rPr lang="zh-TW" altLang="en-US" sz="2400" dirty="0" smtClean="0">
                <a:latin typeface="微軟正黑體" panose="020B0604030504040204" pitchFamily="34" charset="-120"/>
                <a:ea typeface="微軟正黑體" panose="020B0604030504040204" pitchFamily="34" charset="-120"/>
              </a:rPr>
              <a:t>帶</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入</a:t>
            </a:r>
            <a:r>
              <a:rPr lang="zh-TW" altLang="en-US" sz="2400" dirty="0">
                <a:latin typeface="微軟正黑體" panose="020B0604030504040204" pitchFamily="34" charset="-120"/>
                <a:ea typeface="微軟正黑體" panose="020B0604030504040204" pitchFamily="34" charset="-120"/>
              </a:rPr>
              <a:t>閱讀的</a:t>
            </a:r>
            <a:r>
              <a:rPr lang="zh-TW" altLang="en-US" sz="2400" dirty="0" smtClean="0">
                <a:latin typeface="微軟正黑體" panose="020B0604030504040204" pitchFamily="34" charset="-120"/>
                <a:ea typeface="微軟正黑體" panose="020B0604030504040204" pitchFamily="34" charset="-120"/>
              </a:rPr>
              <a:t>領域中</a:t>
            </a:r>
            <a:r>
              <a:rPr lang="zh-TW" altLang="en-US" sz="2400" dirty="0">
                <a:latin typeface="微軟正黑體" panose="020B0604030504040204" pitchFamily="34" charset="-120"/>
                <a:ea typeface="微軟正黑體" panose="020B0604030504040204" pitchFamily="34" charset="-120"/>
              </a:rPr>
              <a:t>藉以推廣人文情懷並引發師生閱讀的興趣</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smtClean="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藉由師長的鏡頭，帶領學生神遊東北亞的風情與美景，進而開展學生</a:t>
            </a:r>
            <a:r>
              <a:rPr lang="zh-TW" altLang="en-US" sz="2400" dirty="0" smtClean="0">
                <a:latin typeface="微軟正黑體" panose="020B0604030504040204" pitchFamily="34" charset="-120"/>
                <a:ea typeface="微軟正黑體" panose="020B0604030504040204" pitchFamily="34" charset="-120"/>
              </a:rPr>
              <a:t>國</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際</a:t>
            </a:r>
            <a:r>
              <a:rPr lang="zh-TW" altLang="en-US" sz="2400" dirty="0">
                <a:latin typeface="微軟正黑體" panose="020B0604030504040204" pitchFamily="34" charset="-120"/>
                <a:ea typeface="微軟正黑體" panose="020B0604030504040204" pitchFamily="34" charset="-120"/>
              </a:rPr>
              <a:t>景觀視野</a:t>
            </a:r>
            <a:r>
              <a:rPr lang="zh-TW" altLang="en-US" sz="2400" dirty="0" smtClean="0">
                <a:latin typeface="微軟正黑體" panose="020B0604030504040204" pitchFamily="34" charset="-120"/>
                <a:ea typeface="微軟正黑體" panose="020B0604030504040204" pitchFamily="34" charset="-120"/>
              </a:rPr>
              <a:t>，透過</a:t>
            </a:r>
            <a:r>
              <a:rPr lang="zh-TW" altLang="en-US" sz="2400" dirty="0">
                <a:latin typeface="微軟正黑體" panose="020B0604030504040204" pitchFamily="34" charset="-120"/>
                <a:ea typeface="微軟正黑體" panose="020B0604030504040204" pitchFamily="34" charset="-120"/>
              </a:rPr>
              <a:t>欣賞風景相片提升人文涵養</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smtClean="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藉由展出師長過去與現在的照片，讓同學了解師長成長過程的艱辛或</a:t>
            </a:r>
            <a:r>
              <a:rPr lang="zh-TW" altLang="en-US" sz="2400" dirty="0" smtClean="0">
                <a:latin typeface="微軟正黑體" panose="020B0604030504040204" pitchFamily="34" charset="-120"/>
                <a:ea typeface="微軟正黑體" panose="020B0604030504040204" pitchFamily="34" charset="-120"/>
              </a:rPr>
              <a:t>喜</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悅</a:t>
            </a:r>
            <a:r>
              <a:rPr lang="zh-TW" altLang="en-US" sz="2400" dirty="0">
                <a:latin typeface="微軟正黑體" panose="020B0604030504040204" pitchFamily="34" charset="-120"/>
                <a:ea typeface="微軟正黑體" panose="020B0604030504040204" pitchFamily="34" charset="-120"/>
              </a:rPr>
              <a:t>，勉勵</a:t>
            </a:r>
            <a:r>
              <a:rPr lang="zh-TW" altLang="en-US" sz="2400" dirty="0" smtClean="0">
                <a:latin typeface="微軟正黑體" panose="020B0604030504040204" pitchFamily="34" charset="-120"/>
                <a:ea typeface="微軟正黑體" panose="020B0604030504040204" pitchFamily="34" charset="-120"/>
              </a:rPr>
              <a:t>同學及時</a:t>
            </a:r>
            <a:r>
              <a:rPr lang="zh-TW" altLang="en-US" sz="2400" dirty="0">
                <a:latin typeface="微軟正黑體" panose="020B0604030504040204" pitchFamily="34" charset="-120"/>
                <a:ea typeface="微軟正黑體" panose="020B0604030504040204" pitchFamily="34" charset="-120"/>
              </a:rPr>
              <a:t>學習，並透過師長的留言或勉勵辭語以提升學生</a:t>
            </a:r>
            <a:r>
              <a:rPr lang="zh-TW" altLang="en-US" sz="2400" dirty="0" smtClean="0">
                <a:latin typeface="微軟正黑體" panose="020B0604030504040204" pitchFamily="34" charset="-120"/>
                <a:ea typeface="微軟正黑體" panose="020B0604030504040204" pitchFamily="34" charset="-120"/>
              </a:rPr>
              <a:t>文藝</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素養。</a:t>
            </a:r>
            <a:endParaRPr lang="zh-TW" altLang="zh-TW" sz="2400" dirty="0">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0" y="-6279"/>
            <a:ext cx="12191999" cy="923330"/>
          </a:xfrm>
          <a:prstGeom prst="rect">
            <a:avLst/>
          </a:prstGeom>
          <a:noFill/>
        </p:spPr>
        <p:txBody>
          <a:bodyPr wrap="square" rtlCol="0">
            <a:spAutoFit/>
          </a:bodyPr>
          <a:lstStyle/>
          <a:p>
            <a:pPr algn="ctr"/>
            <a:r>
              <a:rPr lang="en-US" altLang="zh-TW" sz="5400" dirty="0">
                <a:latin typeface="微軟正黑體" panose="020B0604030504040204" pitchFamily="34" charset="-120"/>
                <a:ea typeface="微軟正黑體" panose="020B0604030504040204" pitchFamily="34" charset="-120"/>
              </a:rPr>
              <a:t>103-4  </a:t>
            </a:r>
            <a:r>
              <a:rPr lang="zh-TW" altLang="en-US" sz="5400" dirty="0">
                <a:latin typeface="微軟正黑體" panose="020B0604030504040204" pitchFamily="34" charset="-120"/>
                <a:ea typeface="微軟正黑體" panose="020B0604030504040204" pitchFamily="34" charset="-120"/>
              </a:rPr>
              <a:t>深耕閱讀，提升人文素養</a:t>
            </a:r>
            <a:endParaRPr lang="zh-TW" altLang="en-US" sz="5400" dirty="0" smtClean="0">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0" y="5980410"/>
            <a:ext cx="4017337" cy="831850"/>
            <a:chOff x="0" y="5980410"/>
            <a:chExt cx="4017337" cy="831850"/>
          </a:xfrm>
        </p:grpSpPr>
        <p:pic>
          <p:nvPicPr>
            <p:cNvPr id="17" name="圖片 16"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20230307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76252"/>
            <a:ext cx="10561822" cy="4996917"/>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2413"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藝術講座</a:t>
              </a:r>
              <a:r>
                <a:rPr lang="en-US" altLang="zh-TW" sz="2800" dirty="0">
                  <a:solidFill>
                    <a:schemeClr val="bg1"/>
                  </a:solidFill>
                  <a:ea typeface="標楷體" pitchFamily="65" charset="-120"/>
                </a:rPr>
                <a:t>-</a:t>
              </a:r>
              <a:r>
                <a:rPr lang="zh-TW" altLang="en-US" sz="2800" dirty="0">
                  <a:solidFill>
                    <a:schemeClr val="bg1"/>
                  </a:solidFill>
                  <a:ea typeface="標楷體" pitchFamily="65" charset="-120"/>
                </a:rPr>
                <a:t>土地情懷</a:t>
              </a:r>
              <a:endParaRPr lang="en-US" altLang="ja-JP" sz="2800" dirty="0">
                <a:solidFill>
                  <a:schemeClr val="bg1"/>
                </a:solidFill>
                <a:ea typeface="標楷體" pitchFamily="65" charset="-120"/>
              </a:endParaRPr>
            </a:p>
          </p:txBody>
        </p:sp>
      </p:grpSp>
      <p:pic>
        <p:nvPicPr>
          <p:cNvPr id="21" name="內容版面配置區 4" descr="IMG_144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4967" y="1903978"/>
            <a:ext cx="2880360" cy="2161309"/>
          </a:xfrm>
          <a:prstGeom prst="rect">
            <a:avLst/>
          </a:prstGeom>
          <a:ln>
            <a:noFill/>
          </a:ln>
          <a:effectLst>
            <a:softEdge rad="112500"/>
          </a:effectLst>
        </p:spPr>
      </p:pic>
      <p:pic>
        <p:nvPicPr>
          <p:cNvPr id="22" name="圖片 21" descr="IMG_144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7673" y="3619039"/>
            <a:ext cx="2880360" cy="2161540"/>
          </a:xfrm>
          <a:prstGeom prst="rect">
            <a:avLst/>
          </a:prstGeom>
          <a:ln>
            <a:noFill/>
          </a:ln>
          <a:effectLst>
            <a:softEdge rad="112500"/>
          </a:effectLst>
        </p:spPr>
      </p:pic>
      <p:grpSp>
        <p:nvGrpSpPr>
          <p:cNvPr id="23" name="群組 22"/>
          <p:cNvGrpSpPr/>
          <p:nvPr/>
        </p:nvGrpSpPr>
        <p:grpSpPr>
          <a:xfrm>
            <a:off x="6364779" y="3330726"/>
            <a:ext cx="4764974" cy="792643"/>
            <a:chOff x="-35455" y="832213"/>
            <a:chExt cx="5856311" cy="726350"/>
          </a:xfrm>
        </p:grpSpPr>
        <p:sp>
          <p:nvSpPr>
            <p:cNvPr id="24" name="圓角矩形 23"/>
            <p:cNvSpPr/>
            <p:nvPr/>
          </p:nvSpPr>
          <p:spPr>
            <a:xfrm>
              <a:off x="-35455" y="832213"/>
              <a:ext cx="5856311" cy="726350"/>
            </a:xfrm>
            <a:prstGeom prst="roundRect">
              <a:avLst/>
            </a:prstGeom>
          </p:spPr>
          <p:style>
            <a:lnRef idx="3">
              <a:schemeClr val="lt1">
                <a:hueOff val="0"/>
                <a:satOff val="0"/>
                <a:lumOff val="0"/>
                <a:alphaOff val="0"/>
              </a:schemeClr>
            </a:lnRef>
            <a:fillRef idx="1">
              <a:schemeClr val="accent2">
                <a:hueOff val="-8662909"/>
                <a:satOff val="7828"/>
                <a:lumOff val="884"/>
                <a:alphaOff val="0"/>
              </a:schemeClr>
            </a:fillRef>
            <a:effectRef idx="1">
              <a:schemeClr val="accent2">
                <a:hueOff val="-8662909"/>
                <a:satOff val="7828"/>
                <a:lumOff val="884"/>
                <a:alphaOff val="0"/>
              </a:schemeClr>
            </a:effectRef>
            <a:fontRef idx="minor">
              <a:schemeClr val="lt1"/>
            </a:fontRef>
          </p:style>
        </p:sp>
        <p:sp>
          <p:nvSpPr>
            <p:cNvPr id="25" name="圓角矩形 4"/>
            <p:cNvSpPr/>
            <p:nvPr/>
          </p:nvSpPr>
          <p:spPr>
            <a:xfrm>
              <a:off x="35458" y="867671"/>
              <a:ext cx="5785398" cy="6554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r>
                <a:rPr lang="zh-TW" altLang="en-US" sz="2800" dirty="0">
                  <a:solidFill>
                    <a:schemeClr val="bg1"/>
                  </a:solidFill>
                  <a:latin typeface="標楷體" panose="03000509000000000000" pitchFamily="65" charset="-120"/>
                  <a:ea typeface="標楷體" panose="03000509000000000000" pitchFamily="65" charset="-120"/>
                </a:rPr>
                <a:t>辦理</a:t>
              </a:r>
              <a:r>
                <a:rPr lang="zh-TW" altLang="zh-TW" sz="2800" dirty="0">
                  <a:solidFill>
                    <a:schemeClr val="bg1"/>
                  </a:solidFill>
                  <a:latin typeface="標楷體" panose="03000509000000000000" pitchFamily="65" charset="-120"/>
                  <a:ea typeface="標楷體" panose="03000509000000000000" pitchFamily="65" charset="-120"/>
                </a:rPr>
                <a:t>時間：</a:t>
              </a:r>
              <a:r>
                <a:rPr lang="en-US" altLang="zh-TW" sz="2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104/10/23</a:t>
              </a:r>
              <a:endParaRPr lang="zh-TW" altLang="en-US" sz="2800" dirty="0">
                <a:solidFill>
                  <a:schemeClr val="bg1"/>
                </a:solidFill>
              </a:endParaRPr>
            </a:p>
          </p:txBody>
        </p:sp>
      </p:grpSp>
      <p:grpSp>
        <p:nvGrpSpPr>
          <p:cNvPr id="26" name="群組 25"/>
          <p:cNvGrpSpPr/>
          <p:nvPr/>
        </p:nvGrpSpPr>
        <p:grpSpPr>
          <a:xfrm>
            <a:off x="6393626" y="1839010"/>
            <a:ext cx="4741523" cy="781358"/>
            <a:chOff x="1066193" y="-1739188"/>
            <a:chExt cx="4754662" cy="907938"/>
          </a:xfrm>
        </p:grpSpPr>
        <p:sp>
          <p:nvSpPr>
            <p:cNvPr id="27" name="圓角矩形 26"/>
            <p:cNvSpPr/>
            <p:nvPr/>
          </p:nvSpPr>
          <p:spPr>
            <a:xfrm>
              <a:off x="1066193" y="-1739188"/>
              <a:ext cx="4754662" cy="907938"/>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8" name="圓角矩形 4"/>
            <p:cNvSpPr/>
            <p:nvPr/>
          </p:nvSpPr>
          <p:spPr>
            <a:xfrm>
              <a:off x="1110515" y="-1694866"/>
              <a:ext cx="4682693" cy="8192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defTabSz="1555750">
                <a:lnSpc>
                  <a:spcPct val="90000"/>
                </a:lnSpc>
                <a:spcBef>
                  <a:spcPct val="0"/>
                </a:spcBef>
                <a:spcAft>
                  <a:spcPct val="35000"/>
                </a:spcAft>
              </a:pPr>
              <a:r>
                <a:rPr lang="zh-TW" altLang="en-US" sz="2800" dirty="0">
                  <a:latin typeface="標楷體" panose="03000509000000000000" pitchFamily="65" charset="-120"/>
                  <a:ea typeface="標楷體" panose="03000509000000000000" pitchFamily="65" charset="-120"/>
                </a:rPr>
                <a:t>主講：水里商工洪春成秘書</a:t>
              </a:r>
              <a:endParaRPr lang="zh-TW" altLang="en-US" sz="2800" dirty="0"/>
            </a:p>
          </p:txBody>
        </p:sp>
      </p:grpSp>
      <p:graphicFrame>
        <p:nvGraphicFramePr>
          <p:cNvPr id="29" name="資料庫圖表 28"/>
          <p:cNvGraphicFramePr/>
          <p:nvPr>
            <p:extLst>
              <p:ext uri="{D42A27DB-BD31-4B8C-83A1-F6EECF244321}">
                <p14:modId xmlns:p14="http://schemas.microsoft.com/office/powerpoint/2010/main" val="88853733"/>
              </p:ext>
            </p:extLst>
          </p:nvPr>
        </p:nvGraphicFramePr>
        <p:xfrm>
          <a:off x="6348001" y="4528976"/>
          <a:ext cx="4787148" cy="1238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文字方塊 17"/>
          <p:cNvSpPr txBox="1"/>
          <p:nvPr/>
        </p:nvSpPr>
        <p:spPr>
          <a:xfrm>
            <a:off x="0" y="-6279"/>
            <a:ext cx="12191999" cy="923330"/>
          </a:xfrm>
          <a:prstGeom prst="rect">
            <a:avLst/>
          </a:prstGeom>
          <a:noFill/>
        </p:spPr>
        <p:txBody>
          <a:bodyPr wrap="square" rtlCol="0">
            <a:spAutoFit/>
          </a:bodyPr>
          <a:lstStyle/>
          <a:p>
            <a:pPr algn="ctr"/>
            <a:r>
              <a:rPr lang="en-US" altLang="zh-TW" sz="5400" dirty="0">
                <a:latin typeface="微軟正黑體" panose="020B0604030504040204" pitchFamily="34" charset="-120"/>
                <a:ea typeface="微軟正黑體" panose="020B0604030504040204" pitchFamily="34" charset="-120"/>
              </a:rPr>
              <a:t>103-4  </a:t>
            </a:r>
            <a:r>
              <a:rPr lang="zh-TW" altLang="en-US" sz="5400" dirty="0">
                <a:latin typeface="微軟正黑體" panose="020B0604030504040204" pitchFamily="34" charset="-120"/>
                <a:ea typeface="微軟正黑體" panose="020B0604030504040204" pitchFamily="34" charset="-120"/>
              </a:rPr>
              <a:t>深耕閱讀，提升人文素養</a:t>
            </a:r>
            <a:endParaRPr lang="zh-TW" altLang="en-US" sz="5400" dirty="0" smtClean="0">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0" y="5980410"/>
            <a:ext cx="4017337" cy="831850"/>
            <a:chOff x="0" y="5980410"/>
            <a:chExt cx="4017337" cy="831850"/>
          </a:xfrm>
        </p:grpSpPr>
        <p:pic>
          <p:nvPicPr>
            <p:cNvPr id="20" name="圖片 19" descr="校徽.jpg"/>
            <p:cNvPicPr>
              <a:picLocks noChangeAspect="1"/>
            </p:cNvPicPr>
            <p:nvPr/>
          </p:nvPicPr>
          <p:blipFill>
            <a:blip r:embed="rId9">
              <a:extLst>
                <a:ext uri="{BEBA8EAE-BF5A-486C-A8C5-ECC9F3942E4B}">
                  <a14:imgProps xmlns:a14="http://schemas.microsoft.com/office/drawing/2010/main">
                    <a14:imgLayer r:embed="rId10">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文字方塊 2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43713756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76253"/>
            <a:ext cx="10561822" cy="4904158"/>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2628"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藝術講座</a:t>
              </a:r>
              <a:r>
                <a:rPr lang="en-US" altLang="zh-TW" sz="2800" dirty="0">
                  <a:solidFill>
                    <a:schemeClr val="bg1"/>
                  </a:solidFill>
                  <a:ea typeface="標楷體" pitchFamily="65" charset="-120"/>
                </a:rPr>
                <a:t>-</a:t>
              </a:r>
              <a:r>
                <a:rPr lang="zh-TW" altLang="en-US" sz="2800" dirty="0">
                  <a:solidFill>
                    <a:schemeClr val="bg1"/>
                  </a:solidFill>
                  <a:ea typeface="標楷體" pitchFamily="65" charset="-120"/>
                </a:rPr>
                <a:t>生活美學 茶與書的對話</a:t>
              </a:r>
              <a:endParaRPr lang="en-US" altLang="ja-JP" sz="2800" dirty="0">
                <a:solidFill>
                  <a:schemeClr val="bg1"/>
                </a:solidFill>
                <a:ea typeface="標楷體" pitchFamily="65" charset="-120"/>
              </a:endParaRPr>
            </a:p>
          </p:txBody>
        </p:sp>
      </p:grpSp>
      <p:grpSp>
        <p:nvGrpSpPr>
          <p:cNvPr id="23" name="群組 22"/>
          <p:cNvGrpSpPr/>
          <p:nvPr/>
        </p:nvGrpSpPr>
        <p:grpSpPr>
          <a:xfrm>
            <a:off x="6364779" y="3330726"/>
            <a:ext cx="4764974" cy="792643"/>
            <a:chOff x="-35455" y="832213"/>
            <a:chExt cx="5856311" cy="726350"/>
          </a:xfrm>
        </p:grpSpPr>
        <p:sp>
          <p:nvSpPr>
            <p:cNvPr id="24" name="圓角矩形 23"/>
            <p:cNvSpPr/>
            <p:nvPr/>
          </p:nvSpPr>
          <p:spPr>
            <a:xfrm>
              <a:off x="-35455" y="832213"/>
              <a:ext cx="5856311" cy="726350"/>
            </a:xfrm>
            <a:prstGeom prst="roundRect">
              <a:avLst/>
            </a:prstGeom>
          </p:spPr>
          <p:style>
            <a:lnRef idx="3">
              <a:schemeClr val="lt1">
                <a:hueOff val="0"/>
                <a:satOff val="0"/>
                <a:lumOff val="0"/>
                <a:alphaOff val="0"/>
              </a:schemeClr>
            </a:lnRef>
            <a:fillRef idx="1">
              <a:schemeClr val="accent2">
                <a:hueOff val="-8662909"/>
                <a:satOff val="7828"/>
                <a:lumOff val="884"/>
                <a:alphaOff val="0"/>
              </a:schemeClr>
            </a:fillRef>
            <a:effectRef idx="1">
              <a:schemeClr val="accent2">
                <a:hueOff val="-8662909"/>
                <a:satOff val="7828"/>
                <a:lumOff val="884"/>
                <a:alphaOff val="0"/>
              </a:schemeClr>
            </a:effectRef>
            <a:fontRef idx="minor">
              <a:schemeClr val="lt1"/>
            </a:fontRef>
          </p:style>
        </p:sp>
        <p:sp>
          <p:nvSpPr>
            <p:cNvPr id="25" name="圓角矩形 4"/>
            <p:cNvSpPr/>
            <p:nvPr/>
          </p:nvSpPr>
          <p:spPr>
            <a:xfrm>
              <a:off x="35458" y="867671"/>
              <a:ext cx="5785398" cy="6554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r>
                <a:rPr lang="zh-TW" altLang="en-US" sz="2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辦理時間：</a:t>
              </a:r>
              <a:r>
                <a:rPr lang="en-US" altLang="zh-TW" sz="2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104/12/2</a:t>
              </a:r>
            </a:p>
          </p:txBody>
        </p:sp>
      </p:grpSp>
      <p:grpSp>
        <p:nvGrpSpPr>
          <p:cNvPr id="26" name="群組 25"/>
          <p:cNvGrpSpPr/>
          <p:nvPr/>
        </p:nvGrpSpPr>
        <p:grpSpPr>
          <a:xfrm>
            <a:off x="6393626" y="1839010"/>
            <a:ext cx="4741523" cy="781358"/>
            <a:chOff x="1066193" y="-1739188"/>
            <a:chExt cx="4754662" cy="907938"/>
          </a:xfrm>
        </p:grpSpPr>
        <p:sp>
          <p:nvSpPr>
            <p:cNvPr id="27" name="圓角矩形 26"/>
            <p:cNvSpPr/>
            <p:nvPr/>
          </p:nvSpPr>
          <p:spPr>
            <a:xfrm>
              <a:off x="1066193" y="-1739188"/>
              <a:ext cx="4754662" cy="907938"/>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8" name="圓角矩形 4"/>
            <p:cNvSpPr/>
            <p:nvPr/>
          </p:nvSpPr>
          <p:spPr>
            <a:xfrm>
              <a:off x="1110515" y="-1694866"/>
              <a:ext cx="4682693" cy="8192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defTabSz="1555750">
                <a:lnSpc>
                  <a:spcPct val="90000"/>
                </a:lnSpc>
                <a:spcBef>
                  <a:spcPct val="0"/>
                </a:spcBef>
                <a:spcAft>
                  <a:spcPct val="35000"/>
                </a:spcAft>
              </a:pPr>
              <a:r>
                <a:rPr lang="zh-TW" altLang="en-US" sz="2800" dirty="0">
                  <a:latin typeface="標楷體" panose="03000509000000000000" pitchFamily="65" charset="-120"/>
                  <a:ea typeface="標楷體" panose="03000509000000000000" pitchFamily="65" charset="-120"/>
                </a:rPr>
                <a:t>主講：黃西韻 老師</a:t>
              </a:r>
            </a:p>
          </p:txBody>
        </p:sp>
      </p:grpSp>
      <p:graphicFrame>
        <p:nvGraphicFramePr>
          <p:cNvPr id="29" name="資料庫圖表 28"/>
          <p:cNvGraphicFramePr/>
          <p:nvPr>
            <p:extLst>
              <p:ext uri="{D42A27DB-BD31-4B8C-83A1-F6EECF244321}">
                <p14:modId xmlns:p14="http://schemas.microsoft.com/office/powerpoint/2010/main" val="2632189363"/>
              </p:ext>
            </p:extLst>
          </p:nvPr>
        </p:nvGraphicFramePr>
        <p:xfrm>
          <a:off x="6382541" y="4592546"/>
          <a:ext cx="4787148" cy="1238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圖片 17" descr="IMG_1545"/>
          <p:cNvPicPr/>
          <p:nvPr/>
        </p:nvPicPr>
        <p:blipFill>
          <a:blip r:embed="rId7">
            <a:extLst>
              <a:ext uri="{28A0092B-C50C-407E-A947-70E740481C1C}">
                <a14:useLocalDpi xmlns:a14="http://schemas.microsoft.com/office/drawing/2010/main" val="0"/>
              </a:ext>
            </a:extLst>
          </a:blip>
          <a:srcRect/>
          <a:stretch>
            <a:fillRect/>
          </a:stretch>
        </p:blipFill>
        <p:spPr bwMode="auto">
          <a:xfrm>
            <a:off x="1228730" y="1810911"/>
            <a:ext cx="2880360" cy="2161540"/>
          </a:xfrm>
          <a:prstGeom prst="rect">
            <a:avLst/>
          </a:prstGeom>
          <a:ln>
            <a:noFill/>
          </a:ln>
          <a:effectLst>
            <a:softEdge rad="112500"/>
          </a:effectLst>
        </p:spPr>
      </p:pic>
      <p:pic>
        <p:nvPicPr>
          <p:cNvPr id="19" name="圖片 18"/>
          <p:cNvPicPr/>
          <p:nvPr/>
        </p:nvPicPr>
        <p:blipFill>
          <a:blip r:embed="rId8">
            <a:extLst>
              <a:ext uri="{28A0092B-C50C-407E-A947-70E740481C1C}">
                <a14:useLocalDpi xmlns:a14="http://schemas.microsoft.com/office/drawing/2010/main" val="0"/>
              </a:ext>
            </a:extLst>
          </a:blip>
          <a:stretch>
            <a:fillRect/>
          </a:stretch>
        </p:blipFill>
        <p:spPr>
          <a:xfrm>
            <a:off x="2824051" y="3628923"/>
            <a:ext cx="2935321" cy="2207260"/>
          </a:xfrm>
          <a:prstGeom prst="rect">
            <a:avLst/>
          </a:prstGeom>
          <a:ln>
            <a:noFill/>
          </a:ln>
          <a:effectLst>
            <a:softEdge rad="112500"/>
          </a:effectLst>
        </p:spPr>
      </p:pic>
      <p:sp>
        <p:nvSpPr>
          <p:cNvPr id="20" name="文字方塊 19"/>
          <p:cNvSpPr txBox="1"/>
          <p:nvPr/>
        </p:nvSpPr>
        <p:spPr>
          <a:xfrm>
            <a:off x="0" y="-6279"/>
            <a:ext cx="12191999" cy="923330"/>
          </a:xfrm>
          <a:prstGeom prst="rect">
            <a:avLst/>
          </a:prstGeom>
          <a:noFill/>
        </p:spPr>
        <p:txBody>
          <a:bodyPr wrap="square" rtlCol="0">
            <a:spAutoFit/>
          </a:bodyPr>
          <a:lstStyle/>
          <a:p>
            <a:pPr algn="ctr"/>
            <a:r>
              <a:rPr lang="en-US" altLang="zh-TW" sz="5400" dirty="0">
                <a:latin typeface="微軟正黑體" panose="020B0604030504040204" pitchFamily="34" charset="-120"/>
                <a:ea typeface="微軟正黑體" panose="020B0604030504040204" pitchFamily="34" charset="-120"/>
              </a:rPr>
              <a:t>103-4  </a:t>
            </a:r>
            <a:r>
              <a:rPr lang="zh-TW" altLang="en-US" sz="5400" dirty="0">
                <a:latin typeface="微軟正黑體" panose="020B0604030504040204" pitchFamily="34" charset="-120"/>
                <a:ea typeface="微軟正黑體" panose="020B0604030504040204" pitchFamily="34" charset="-120"/>
              </a:rPr>
              <a:t>深耕閱讀，提升人文素養</a:t>
            </a:r>
            <a:endParaRPr lang="zh-TW" altLang="en-US" sz="5400" dirty="0" smtClean="0">
              <a:latin typeface="微軟正黑體" panose="020B0604030504040204" pitchFamily="34" charset="-120"/>
              <a:ea typeface="微軟正黑體" panose="020B0604030504040204" pitchFamily="34" charset="-120"/>
            </a:endParaRPr>
          </a:p>
        </p:txBody>
      </p:sp>
      <p:grpSp>
        <p:nvGrpSpPr>
          <p:cNvPr id="21" name="群組 20"/>
          <p:cNvGrpSpPr/>
          <p:nvPr/>
        </p:nvGrpSpPr>
        <p:grpSpPr>
          <a:xfrm>
            <a:off x="0" y="5980410"/>
            <a:ext cx="4017337" cy="831850"/>
            <a:chOff x="0" y="5980410"/>
            <a:chExt cx="4017337" cy="831850"/>
          </a:xfrm>
        </p:grpSpPr>
        <p:pic>
          <p:nvPicPr>
            <p:cNvPr id="22" name="圖片 21" descr="校徽.jpg"/>
            <p:cNvPicPr>
              <a:picLocks noChangeAspect="1"/>
            </p:cNvPicPr>
            <p:nvPr/>
          </p:nvPicPr>
          <p:blipFill>
            <a:blip r:embed="rId9">
              <a:extLst>
                <a:ext uri="{BEBA8EAE-BF5A-486C-A8C5-ECC9F3942E4B}">
                  <a14:imgProps xmlns:a14="http://schemas.microsoft.com/office/drawing/2010/main">
                    <a14:imgLayer r:embed="rId10">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文字方塊 2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97580778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76253"/>
            <a:ext cx="10561822" cy="4904158"/>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2628"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教師行旅足跡展</a:t>
              </a:r>
            </a:p>
          </p:txBody>
        </p:sp>
      </p:grpSp>
      <p:grpSp>
        <p:nvGrpSpPr>
          <p:cNvPr id="23" name="群組 22"/>
          <p:cNvGrpSpPr/>
          <p:nvPr/>
        </p:nvGrpSpPr>
        <p:grpSpPr>
          <a:xfrm>
            <a:off x="6342606" y="2034044"/>
            <a:ext cx="4764974" cy="792643"/>
            <a:chOff x="-35455" y="832213"/>
            <a:chExt cx="5856311" cy="726350"/>
          </a:xfrm>
        </p:grpSpPr>
        <p:sp>
          <p:nvSpPr>
            <p:cNvPr id="24" name="圓角矩形 23"/>
            <p:cNvSpPr/>
            <p:nvPr/>
          </p:nvSpPr>
          <p:spPr>
            <a:xfrm>
              <a:off x="-35455" y="832213"/>
              <a:ext cx="5856311" cy="726350"/>
            </a:xfrm>
            <a:prstGeom prst="roundRect">
              <a:avLst/>
            </a:prstGeom>
          </p:spPr>
          <p:style>
            <a:lnRef idx="3">
              <a:schemeClr val="lt1">
                <a:hueOff val="0"/>
                <a:satOff val="0"/>
                <a:lumOff val="0"/>
                <a:alphaOff val="0"/>
              </a:schemeClr>
            </a:lnRef>
            <a:fillRef idx="1">
              <a:schemeClr val="accent2">
                <a:hueOff val="-8662909"/>
                <a:satOff val="7828"/>
                <a:lumOff val="884"/>
                <a:alphaOff val="0"/>
              </a:schemeClr>
            </a:fillRef>
            <a:effectRef idx="1">
              <a:schemeClr val="accent2">
                <a:hueOff val="-8662909"/>
                <a:satOff val="7828"/>
                <a:lumOff val="884"/>
                <a:alphaOff val="0"/>
              </a:schemeClr>
            </a:effectRef>
            <a:fontRef idx="minor">
              <a:schemeClr val="lt1"/>
            </a:fontRef>
          </p:style>
        </p:sp>
        <p:sp>
          <p:nvSpPr>
            <p:cNvPr id="25" name="圓角矩形 4"/>
            <p:cNvSpPr/>
            <p:nvPr/>
          </p:nvSpPr>
          <p:spPr>
            <a:xfrm>
              <a:off x="-35455" y="886673"/>
              <a:ext cx="5785398" cy="6554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r>
                <a:rPr lang="zh-TW" altLang="en-US" sz="2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辦理時間：</a:t>
              </a:r>
              <a:r>
                <a:rPr lang="en-US" altLang="zh-TW" sz="2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104/12/23~105/01/20</a:t>
              </a:r>
            </a:p>
          </p:txBody>
        </p:sp>
      </p:grpSp>
      <p:graphicFrame>
        <p:nvGraphicFramePr>
          <p:cNvPr id="29" name="資料庫圖表 28"/>
          <p:cNvGraphicFramePr/>
          <p:nvPr>
            <p:extLst>
              <p:ext uri="{D42A27DB-BD31-4B8C-83A1-F6EECF244321}">
                <p14:modId xmlns:p14="http://schemas.microsoft.com/office/powerpoint/2010/main" val="2744518301"/>
              </p:ext>
            </p:extLst>
          </p:nvPr>
        </p:nvGraphicFramePr>
        <p:xfrm>
          <a:off x="6331519" y="3466885"/>
          <a:ext cx="4787148" cy="2303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圖片 19"/>
          <p:cNvPicPr/>
          <p:nvPr/>
        </p:nvPicPr>
        <p:blipFill>
          <a:blip r:embed="rId7" cstate="print">
            <a:extLst>
              <a:ext uri="{28A0092B-C50C-407E-A947-70E740481C1C}">
                <a14:useLocalDpi xmlns:a14="http://schemas.microsoft.com/office/drawing/2010/main" val="0"/>
              </a:ext>
            </a:extLst>
          </a:blip>
          <a:stretch>
            <a:fillRect/>
          </a:stretch>
        </p:blipFill>
        <p:spPr>
          <a:xfrm>
            <a:off x="1028714" y="3472181"/>
            <a:ext cx="3849795" cy="2298129"/>
          </a:xfrm>
          <a:prstGeom prst="rect">
            <a:avLst/>
          </a:prstGeom>
          <a:ln>
            <a:noFill/>
          </a:ln>
          <a:effectLst>
            <a:softEdge rad="112500"/>
          </a:effectLst>
        </p:spPr>
      </p:pic>
      <p:pic>
        <p:nvPicPr>
          <p:cNvPr id="21" name="圖片 20"/>
          <p:cNvPicPr/>
          <p:nvPr/>
        </p:nvPicPr>
        <p:blipFill>
          <a:blip r:embed="rId8" cstate="print">
            <a:extLst>
              <a:ext uri="{28A0092B-C50C-407E-A947-70E740481C1C}">
                <a14:useLocalDpi xmlns:a14="http://schemas.microsoft.com/office/drawing/2010/main" val="0"/>
              </a:ext>
            </a:extLst>
          </a:blip>
          <a:stretch>
            <a:fillRect/>
          </a:stretch>
        </p:blipFill>
        <p:spPr>
          <a:xfrm>
            <a:off x="2597296" y="1877153"/>
            <a:ext cx="3506941" cy="2135880"/>
          </a:xfrm>
          <a:prstGeom prst="rect">
            <a:avLst/>
          </a:prstGeom>
          <a:ln>
            <a:noFill/>
          </a:ln>
          <a:effectLst>
            <a:softEdge rad="112500"/>
          </a:effectLst>
        </p:spPr>
      </p:pic>
      <p:sp>
        <p:nvSpPr>
          <p:cNvPr id="15" name="文字方塊 14"/>
          <p:cNvSpPr txBox="1"/>
          <p:nvPr/>
        </p:nvSpPr>
        <p:spPr>
          <a:xfrm>
            <a:off x="0" y="-6279"/>
            <a:ext cx="12191999" cy="923330"/>
          </a:xfrm>
          <a:prstGeom prst="rect">
            <a:avLst/>
          </a:prstGeom>
          <a:noFill/>
        </p:spPr>
        <p:txBody>
          <a:bodyPr wrap="square" rtlCol="0">
            <a:spAutoFit/>
          </a:bodyPr>
          <a:lstStyle/>
          <a:p>
            <a:pPr algn="ctr"/>
            <a:r>
              <a:rPr lang="en-US" altLang="zh-TW" sz="5400" dirty="0">
                <a:latin typeface="微軟正黑體" panose="020B0604030504040204" pitchFamily="34" charset="-120"/>
                <a:ea typeface="微軟正黑體" panose="020B0604030504040204" pitchFamily="34" charset="-120"/>
              </a:rPr>
              <a:t>103-4  </a:t>
            </a:r>
            <a:r>
              <a:rPr lang="zh-TW" altLang="en-US" sz="5400" dirty="0">
                <a:latin typeface="微軟正黑體" panose="020B0604030504040204" pitchFamily="34" charset="-120"/>
                <a:ea typeface="微軟正黑體" panose="020B0604030504040204" pitchFamily="34" charset="-120"/>
              </a:rPr>
              <a:t>深耕閱讀，提升人文素養</a:t>
            </a:r>
            <a:endParaRPr lang="zh-TW" altLang="en-US" sz="5400" dirty="0" smtClean="0">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0" y="5980410"/>
            <a:ext cx="4017337" cy="831850"/>
            <a:chOff x="0" y="5980410"/>
            <a:chExt cx="4017337" cy="831850"/>
          </a:xfrm>
        </p:grpSpPr>
        <p:pic>
          <p:nvPicPr>
            <p:cNvPr id="17" name="圖片 16" descr="校徽.jpg"/>
            <p:cNvPicPr>
              <a:picLocks noChangeAspect="1"/>
            </p:cNvPicPr>
            <p:nvPr/>
          </p:nvPicPr>
          <p:blipFill>
            <a:blip r:embed="rId9">
              <a:extLst>
                <a:ext uri="{BEBA8EAE-BF5A-486C-A8C5-ECC9F3942E4B}">
                  <a14:imgProps xmlns:a14="http://schemas.microsoft.com/office/drawing/2010/main">
                    <a14:imgLayer r:embed="rId10">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71049212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76252"/>
            <a:ext cx="10561822" cy="4996917"/>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2628"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教師時光歲月展</a:t>
              </a:r>
            </a:p>
          </p:txBody>
        </p:sp>
      </p:grpSp>
      <p:grpSp>
        <p:nvGrpSpPr>
          <p:cNvPr id="23" name="群組 22"/>
          <p:cNvGrpSpPr/>
          <p:nvPr/>
        </p:nvGrpSpPr>
        <p:grpSpPr>
          <a:xfrm>
            <a:off x="6342606" y="2034044"/>
            <a:ext cx="4764974" cy="792643"/>
            <a:chOff x="-35455" y="832213"/>
            <a:chExt cx="5856311" cy="726350"/>
          </a:xfrm>
        </p:grpSpPr>
        <p:sp>
          <p:nvSpPr>
            <p:cNvPr id="24" name="圓角矩形 23"/>
            <p:cNvSpPr/>
            <p:nvPr/>
          </p:nvSpPr>
          <p:spPr>
            <a:xfrm>
              <a:off x="-35455" y="832213"/>
              <a:ext cx="5856311" cy="726350"/>
            </a:xfrm>
            <a:prstGeom prst="roundRect">
              <a:avLst/>
            </a:prstGeom>
          </p:spPr>
          <p:style>
            <a:lnRef idx="3">
              <a:schemeClr val="lt1">
                <a:hueOff val="0"/>
                <a:satOff val="0"/>
                <a:lumOff val="0"/>
                <a:alphaOff val="0"/>
              </a:schemeClr>
            </a:lnRef>
            <a:fillRef idx="1">
              <a:schemeClr val="accent2">
                <a:hueOff val="-8662909"/>
                <a:satOff val="7828"/>
                <a:lumOff val="884"/>
                <a:alphaOff val="0"/>
              </a:schemeClr>
            </a:fillRef>
            <a:effectRef idx="1">
              <a:schemeClr val="accent2">
                <a:hueOff val="-8662909"/>
                <a:satOff val="7828"/>
                <a:lumOff val="884"/>
                <a:alphaOff val="0"/>
              </a:schemeClr>
            </a:effectRef>
            <a:fontRef idx="minor">
              <a:schemeClr val="lt1"/>
            </a:fontRef>
          </p:style>
        </p:sp>
        <p:sp>
          <p:nvSpPr>
            <p:cNvPr id="25" name="圓角矩形 4"/>
            <p:cNvSpPr/>
            <p:nvPr/>
          </p:nvSpPr>
          <p:spPr>
            <a:xfrm>
              <a:off x="-35455" y="886673"/>
              <a:ext cx="5785398" cy="6554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Bef>
                  <a:spcPct val="0"/>
                </a:spcBef>
                <a:spcAft>
                  <a:spcPct val="35000"/>
                </a:spcAft>
              </a:pPr>
              <a:r>
                <a:rPr lang="zh-TW" altLang="en-US" sz="2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辦理時間：</a:t>
              </a:r>
              <a:r>
                <a:rPr lang="en-US" altLang="zh-TW" sz="28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104/12/23~105/01/20</a:t>
              </a:r>
            </a:p>
          </p:txBody>
        </p:sp>
      </p:grpSp>
      <p:graphicFrame>
        <p:nvGraphicFramePr>
          <p:cNvPr id="29" name="資料庫圖表 28"/>
          <p:cNvGraphicFramePr/>
          <p:nvPr>
            <p:extLst>
              <p:ext uri="{D42A27DB-BD31-4B8C-83A1-F6EECF244321}">
                <p14:modId xmlns:p14="http://schemas.microsoft.com/office/powerpoint/2010/main" val="2087858832"/>
              </p:ext>
            </p:extLst>
          </p:nvPr>
        </p:nvGraphicFramePr>
        <p:xfrm>
          <a:off x="6331519" y="3466885"/>
          <a:ext cx="4787148" cy="2303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圖片 14"/>
          <p:cNvPicPr/>
          <p:nvPr/>
        </p:nvPicPr>
        <p:blipFill>
          <a:blip r:embed="rId7" cstate="print">
            <a:extLst>
              <a:ext uri="{28A0092B-C50C-407E-A947-70E740481C1C}">
                <a14:useLocalDpi xmlns:a14="http://schemas.microsoft.com/office/drawing/2010/main" val="0"/>
              </a:ext>
            </a:extLst>
          </a:blip>
          <a:stretch>
            <a:fillRect/>
          </a:stretch>
        </p:blipFill>
        <p:spPr>
          <a:xfrm>
            <a:off x="1123207" y="3491239"/>
            <a:ext cx="3731936" cy="2446095"/>
          </a:xfrm>
          <a:prstGeom prst="rect">
            <a:avLst/>
          </a:prstGeom>
          <a:ln>
            <a:noFill/>
          </a:ln>
          <a:effectLst>
            <a:softEdge rad="112500"/>
          </a:effectLst>
        </p:spPr>
      </p:pic>
      <p:pic>
        <p:nvPicPr>
          <p:cNvPr id="16" name="圖片 15" descr="IMG_165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6715" y="1795850"/>
            <a:ext cx="3889284" cy="2418294"/>
          </a:xfrm>
          <a:prstGeom prst="rect">
            <a:avLst/>
          </a:prstGeom>
          <a:ln>
            <a:noFill/>
          </a:ln>
          <a:effectLst>
            <a:softEdge rad="112500"/>
          </a:effectLst>
        </p:spPr>
      </p:pic>
      <p:sp>
        <p:nvSpPr>
          <p:cNvPr id="17" name="文字方塊 16"/>
          <p:cNvSpPr txBox="1"/>
          <p:nvPr/>
        </p:nvSpPr>
        <p:spPr>
          <a:xfrm>
            <a:off x="0" y="-6279"/>
            <a:ext cx="12191999" cy="923330"/>
          </a:xfrm>
          <a:prstGeom prst="rect">
            <a:avLst/>
          </a:prstGeom>
          <a:noFill/>
        </p:spPr>
        <p:txBody>
          <a:bodyPr wrap="square" rtlCol="0">
            <a:spAutoFit/>
          </a:bodyPr>
          <a:lstStyle/>
          <a:p>
            <a:pPr algn="ctr"/>
            <a:r>
              <a:rPr lang="en-US" altLang="zh-TW" sz="5400" dirty="0">
                <a:latin typeface="微軟正黑體" panose="020B0604030504040204" pitchFamily="34" charset="-120"/>
                <a:ea typeface="微軟正黑體" panose="020B0604030504040204" pitchFamily="34" charset="-120"/>
              </a:rPr>
              <a:t>103-4  </a:t>
            </a:r>
            <a:r>
              <a:rPr lang="zh-TW" altLang="en-US" sz="5400" dirty="0">
                <a:latin typeface="微軟正黑體" panose="020B0604030504040204" pitchFamily="34" charset="-120"/>
                <a:ea typeface="微軟正黑體" panose="020B0604030504040204" pitchFamily="34" charset="-120"/>
              </a:rPr>
              <a:t>深耕閱讀，提升人文素養</a:t>
            </a:r>
            <a:endParaRPr lang="zh-TW" altLang="en-US" sz="5400" dirty="0" smtClean="0">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0" y="5980410"/>
            <a:ext cx="4017337" cy="831850"/>
            <a:chOff x="0" y="5980410"/>
            <a:chExt cx="4017337" cy="831850"/>
          </a:xfrm>
        </p:grpSpPr>
        <p:pic>
          <p:nvPicPr>
            <p:cNvPr id="19" name="圖片 18" descr="校徽.jpg"/>
            <p:cNvPicPr>
              <a:picLocks noChangeAspect="1"/>
            </p:cNvPicPr>
            <p:nvPr/>
          </p:nvPicPr>
          <p:blipFill>
            <a:blip r:embed="rId9">
              <a:extLst>
                <a:ext uri="{BEBA8EAE-BF5A-486C-A8C5-ECC9F3942E4B}">
                  <a14:imgProps xmlns:a14="http://schemas.microsoft.com/office/drawing/2010/main">
                    <a14:imgLayer r:embed="rId10">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15328722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子計畫概況及成果</a:t>
            </a:r>
            <a:endParaRPr lang="zh-TW" altLang="en-US" sz="5400"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724485" y="1600597"/>
            <a:ext cx="10743027" cy="374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rPr>
              <a:t>103-5  </a:t>
            </a:r>
            <a:r>
              <a:rPr lang="zh-TW" altLang="en-US" sz="4000" dirty="0" smtClean="0">
                <a:latin typeface="Times New Roman" panose="02020603050405020304" pitchFamily="18" charset="0"/>
                <a:ea typeface="微軟正黑體" panose="020B0604030504040204" pitchFamily="34" charset="-120"/>
                <a:cs typeface="Times New Roman" panose="02020603050405020304" pitchFamily="18" charset="0"/>
              </a:rPr>
              <a:t>提升學生創造力及務實致用能力計畫</a:t>
            </a:r>
            <a:br>
              <a:rPr lang="zh-TW" altLang="en-US" sz="4000" dirty="0" smtClean="0">
                <a:latin typeface="Times New Roman" panose="02020603050405020304" pitchFamily="18" charset="0"/>
                <a:ea typeface="微軟正黑體" panose="020B0604030504040204" pitchFamily="34" charset="-120"/>
                <a:cs typeface="Times New Roman" panose="02020603050405020304" pitchFamily="18" charset="0"/>
              </a:rPr>
            </a:br>
            <a:endParaRPr lang="en-US" altLang="zh-TW" sz="4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承辦單位：實習處</a:t>
            </a:r>
            <a:endPar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72232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zh-TW" altLang="en-US" sz="5400" b="1" dirty="0" smtClean="0">
                <a:latin typeface="微軟正黑體" panose="020B0604030504040204" pitchFamily="34" charset="-120"/>
                <a:ea typeface="微軟正黑體" panose="020B0604030504040204" pitchFamily="34" charset="-120"/>
              </a:rPr>
              <a:t>簡報大綱</a:t>
            </a:r>
            <a:endParaRPr lang="zh-TW" altLang="en-US" sz="5400" b="1"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3535367" y="1736925"/>
            <a:ext cx="5120640" cy="758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latin typeface="微軟正黑體" panose="020B0604030504040204" pitchFamily="34" charset="-120"/>
                <a:ea typeface="微軟正黑體" panose="020B0604030504040204" pitchFamily="34" charset="-120"/>
              </a:rPr>
              <a:t>學校簡介</a:t>
            </a:r>
            <a:endParaRPr lang="zh-TW" altLang="en-US" sz="3200" dirty="0">
              <a:latin typeface="微軟正黑體" panose="020B0604030504040204" pitchFamily="34" charset="-120"/>
              <a:ea typeface="微軟正黑體" panose="020B0604030504040204" pitchFamily="34" charset="-120"/>
            </a:endParaRPr>
          </a:p>
        </p:txBody>
      </p:sp>
      <p:sp>
        <p:nvSpPr>
          <p:cNvPr id="6" name="圓角矩形 5"/>
          <p:cNvSpPr/>
          <p:nvPr/>
        </p:nvSpPr>
        <p:spPr>
          <a:xfrm>
            <a:off x="3557457" y="2787963"/>
            <a:ext cx="5120640" cy="758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latin typeface="微軟正黑體" panose="020B0604030504040204" pitchFamily="34" charset="-120"/>
                <a:ea typeface="微軟正黑體" panose="020B0604030504040204" pitchFamily="34" charset="-120"/>
              </a:rPr>
              <a:t>優質化理念架構</a:t>
            </a:r>
            <a:endParaRPr lang="zh-TW" altLang="en-US" sz="3200" dirty="0">
              <a:latin typeface="微軟正黑體" panose="020B0604030504040204" pitchFamily="34" charset="-120"/>
              <a:ea typeface="微軟正黑體" panose="020B0604030504040204" pitchFamily="34" charset="-120"/>
            </a:endParaRPr>
          </a:p>
        </p:txBody>
      </p:sp>
      <p:sp>
        <p:nvSpPr>
          <p:cNvPr id="7" name="圓角矩形 6"/>
          <p:cNvSpPr/>
          <p:nvPr/>
        </p:nvSpPr>
        <p:spPr>
          <a:xfrm>
            <a:off x="3557457" y="3873040"/>
            <a:ext cx="5120640" cy="758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latin typeface="微軟正黑體" panose="020B0604030504040204" pitchFamily="34" charset="-120"/>
                <a:ea typeface="微軟正黑體" panose="020B0604030504040204" pitchFamily="34" charset="-120"/>
              </a:rPr>
              <a:t>子計畫概況及成果</a:t>
            </a:r>
            <a:endParaRPr lang="zh-TW" altLang="en-US" sz="3200" dirty="0">
              <a:latin typeface="微軟正黑體" panose="020B0604030504040204" pitchFamily="34" charset="-120"/>
              <a:ea typeface="微軟正黑體" panose="020B0604030504040204" pitchFamily="34" charset="-120"/>
            </a:endParaRPr>
          </a:p>
        </p:txBody>
      </p:sp>
      <p:sp>
        <p:nvSpPr>
          <p:cNvPr id="8" name="圓角矩形 7"/>
          <p:cNvSpPr/>
          <p:nvPr/>
        </p:nvSpPr>
        <p:spPr>
          <a:xfrm>
            <a:off x="3535367" y="4926173"/>
            <a:ext cx="5120640" cy="758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latin typeface="微軟正黑體" panose="020B0604030504040204" pitchFamily="34" charset="-120"/>
                <a:ea typeface="微軟正黑體" panose="020B0604030504040204" pitchFamily="34" charset="-120"/>
              </a:rPr>
              <a:t>結語</a:t>
            </a:r>
            <a:endParaRPr lang="zh-TW" altLang="en-US" sz="3200" dirty="0">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0" y="5980410"/>
            <a:ext cx="4017337" cy="831850"/>
            <a:chOff x="0" y="5980410"/>
            <a:chExt cx="4017337" cy="831850"/>
          </a:xfrm>
        </p:grpSpPr>
        <p:pic>
          <p:nvPicPr>
            <p:cNvPr id="13" name="圖片 12"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1716380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103-5  </a:t>
            </a:r>
            <a:r>
              <a:rPr lang="zh-TW" altLang="en-US" sz="4800" dirty="0">
                <a:latin typeface="微軟正黑體" panose="020B0604030504040204" pitchFamily="34" charset="-120"/>
                <a:ea typeface="微軟正黑體" panose="020B0604030504040204" pitchFamily="34" charset="-120"/>
              </a:rPr>
              <a:t>提升學生創造力及務實致用能力</a:t>
            </a:r>
            <a:r>
              <a:rPr lang="zh-TW" altLang="en-US" sz="4800" dirty="0" smtClean="0">
                <a:latin typeface="微軟正黑體" panose="020B0604030504040204" pitchFamily="34" charset="-120"/>
                <a:ea typeface="微軟正黑體" panose="020B0604030504040204" pitchFamily="34" charset="-120"/>
              </a:rPr>
              <a:t>計畫</a:t>
            </a:r>
          </a:p>
        </p:txBody>
      </p:sp>
      <p:sp>
        <p:nvSpPr>
          <p:cNvPr id="9" name="文字方塊 8"/>
          <p:cNvSpPr txBox="1"/>
          <p:nvPr/>
        </p:nvSpPr>
        <p:spPr>
          <a:xfrm>
            <a:off x="2473886" y="1378720"/>
            <a:ext cx="7244226" cy="4093428"/>
          </a:xfrm>
          <a:prstGeom prst="rect">
            <a:avLst/>
          </a:prstGeom>
          <a:noFill/>
        </p:spPr>
        <p:txBody>
          <a:bodyPr wrap="square" rtlCol="0">
            <a:spAutoFit/>
          </a:bodyPr>
          <a:lstStyle/>
          <a:p>
            <a:pPr algn="ctr"/>
            <a:r>
              <a:rPr lang="zh-TW" altLang="en-US" sz="4800" dirty="0" smtClean="0">
                <a:latin typeface="微軟正黑體" panose="020B0604030504040204" pitchFamily="34" charset="-120"/>
                <a:ea typeface="微軟正黑體" panose="020B0604030504040204" pitchFamily="34" charset="-120"/>
              </a:rPr>
              <a:t>辦理項目</a:t>
            </a:r>
            <a:endParaRPr lang="en-US" altLang="zh-TW" sz="4800" dirty="0" smtClean="0">
              <a:latin typeface="微軟正黑體" panose="020B0604030504040204" pitchFamily="34" charset="-120"/>
              <a:ea typeface="微軟正黑體" panose="020B0604030504040204" pitchFamily="34" charset="-120"/>
            </a:endParaRPr>
          </a:p>
          <a:p>
            <a:pPr algn="ctr"/>
            <a:endParaRPr lang="en-US" altLang="zh-TW" sz="2000" dirty="0" smtClean="0">
              <a:latin typeface="微軟正黑體" panose="020B0604030504040204" pitchFamily="34" charset="-120"/>
              <a:ea typeface="微軟正黑體" panose="020B0604030504040204" pitchFamily="34" charset="-120"/>
            </a:endParaRPr>
          </a:p>
          <a:p>
            <a:pPr>
              <a:lnSpc>
                <a:spcPct val="150000"/>
              </a:lnSpc>
            </a:pPr>
            <a:r>
              <a:rPr lang="en-US" altLang="zh-TW" sz="3200" dirty="0" smtClean="0">
                <a:latin typeface="微軟正黑體" panose="020B0604030504040204" pitchFamily="34" charset="-120"/>
                <a:ea typeface="微軟正黑體" panose="020B0604030504040204" pitchFamily="34" charset="-120"/>
              </a:rPr>
              <a:t>1.</a:t>
            </a:r>
            <a:r>
              <a:rPr lang="zh-TW" altLang="en-US" sz="3200" dirty="0" smtClean="0">
                <a:latin typeface="微軟正黑體" panose="020B0604030504040204" pitchFamily="34" charset="-120"/>
                <a:ea typeface="微軟正黑體" panose="020B0604030504040204" pitchFamily="34" charset="-120"/>
              </a:rPr>
              <a:t>辦理</a:t>
            </a:r>
            <a:r>
              <a:rPr lang="zh-TW" altLang="en-US" sz="3200" dirty="0">
                <a:latin typeface="微軟正黑體" panose="020B0604030504040204" pitchFamily="34" charset="-120"/>
                <a:ea typeface="微軟正黑體" panose="020B0604030504040204" pitchFamily="34" charset="-120"/>
              </a:rPr>
              <a:t>秀工金頭腦競賽。</a:t>
            </a:r>
          </a:p>
          <a:p>
            <a:pPr>
              <a:lnSpc>
                <a:spcPct val="150000"/>
              </a:lnSpc>
            </a:pPr>
            <a:r>
              <a:rPr lang="en-US" altLang="zh-TW" sz="3200" dirty="0" smtClean="0">
                <a:latin typeface="微軟正黑體" panose="020B0604030504040204" pitchFamily="34" charset="-120"/>
                <a:ea typeface="微軟正黑體" panose="020B0604030504040204" pitchFamily="34" charset="-120"/>
              </a:rPr>
              <a:t>2.</a:t>
            </a:r>
            <a:r>
              <a:rPr lang="zh-TW" altLang="en-US" sz="3200" dirty="0" smtClean="0">
                <a:latin typeface="微軟正黑體" panose="020B0604030504040204" pitchFamily="34" charset="-120"/>
                <a:ea typeface="微軟正黑體" panose="020B0604030504040204" pitchFamily="34" charset="-120"/>
              </a:rPr>
              <a:t>辦理</a:t>
            </a:r>
            <a:r>
              <a:rPr lang="zh-TW" altLang="en-US" sz="3200" dirty="0">
                <a:latin typeface="微軟正黑體" panose="020B0604030504040204" pitchFamily="34" charset="-120"/>
                <a:ea typeface="微軟正黑體" panose="020B0604030504040204" pitchFamily="34" charset="-120"/>
              </a:rPr>
              <a:t>全校專題製作暨創意競賽。</a:t>
            </a:r>
          </a:p>
          <a:p>
            <a:pPr>
              <a:lnSpc>
                <a:spcPct val="150000"/>
              </a:lnSpc>
            </a:pPr>
            <a:r>
              <a:rPr lang="en-US" altLang="zh-TW" sz="3200" dirty="0" smtClean="0">
                <a:latin typeface="微軟正黑體" panose="020B0604030504040204" pitchFamily="34" charset="-120"/>
                <a:ea typeface="微軟正黑體" panose="020B0604030504040204" pitchFamily="34" charset="-120"/>
              </a:rPr>
              <a:t>3.</a:t>
            </a:r>
            <a:r>
              <a:rPr lang="zh-TW" altLang="en-US" sz="3200" dirty="0" smtClean="0">
                <a:latin typeface="微軟正黑體" panose="020B0604030504040204" pitchFamily="34" charset="-120"/>
                <a:ea typeface="微軟正黑體" panose="020B0604030504040204" pitchFamily="34" charset="-120"/>
              </a:rPr>
              <a:t>辦理</a:t>
            </a:r>
            <a:r>
              <a:rPr lang="zh-TW" altLang="en-US" sz="3200" dirty="0">
                <a:latin typeface="微軟正黑體" panose="020B0604030504040204" pitchFamily="34" charset="-120"/>
                <a:ea typeface="微軟正黑體" panose="020B0604030504040204" pitchFamily="34" charset="-120"/>
              </a:rPr>
              <a:t>專題製作、創意競賽輔導及研習。</a:t>
            </a:r>
          </a:p>
          <a:p>
            <a:pPr>
              <a:lnSpc>
                <a:spcPct val="150000"/>
              </a:lnSpc>
            </a:pPr>
            <a:r>
              <a:rPr lang="en-US" altLang="zh-TW" sz="3200" dirty="0" smtClean="0">
                <a:latin typeface="微軟正黑體" panose="020B0604030504040204" pitchFamily="34" charset="-120"/>
                <a:ea typeface="微軟正黑體" panose="020B0604030504040204" pitchFamily="34" charset="-120"/>
              </a:rPr>
              <a:t>4.</a:t>
            </a:r>
            <a:r>
              <a:rPr lang="zh-TW" altLang="en-US" sz="3200" dirty="0" smtClean="0">
                <a:latin typeface="微軟正黑體" panose="020B0604030504040204" pitchFamily="34" charset="-120"/>
                <a:ea typeface="微軟正黑體" panose="020B0604030504040204" pitchFamily="34" charset="-120"/>
              </a:rPr>
              <a:t>花燈</a:t>
            </a:r>
            <a:r>
              <a:rPr lang="zh-TW" altLang="en-US" sz="3200" dirty="0">
                <a:latin typeface="微軟正黑體" panose="020B0604030504040204" pitchFamily="34" charset="-120"/>
                <a:ea typeface="微軟正黑體" panose="020B0604030504040204" pitchFamily="34" charset="-120"/>
              </a:rPr>
              <a:t>製作輔導及競賽。</a:t>
            </a: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2580578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103-5  </a:t>
            </a:r>
            <a:r>
              <a:rPr lang="zh-TW" altLang="en-US" sz="4800" dirty="0">
                <a:latin typeface="微軟正黑體" panose="020B0604030504040204" pitchFamily="34" charset="-120"/>
                <a:ea typeface="微軟正黑體" panose="020B0604030504040204" pitchFamily="34" charset="-120"/>
              </a:rPr>
              <a:t>提升學生創造力及務實致用能力</a:t>
            </a:r>
            <a:r>
              <a:rPr lang="zh-TW" altLang="en-US" sz="4800" dirty="0" smtClean="0">
                <a:latin typeface="微軟正黑體" panose="020B0604030504040204" pitchFamily="34" charset="-120"/>
                <a:ea typeface="微軟正黑體" panose="020B0604030504040204" pitchFamily="34" charset="-120"/>
              </a:rPr>
              <a:t>計畫</a:t>
            </a:r>
          </a:p>
        </p:txBody>
      </p:sp>
      <p:sp>
        <p:nvSpPr>
          <p:cNvPr id="9" name="文字方塊 8"/>
          <p:cNvSpPr txBox="1"/>
          <p:nvPr/>
        </p:nvSpPr>
        <p:spPr>
          <a:xfrm>
            <a:off x="820614" y="1045517"/>
            <a:ext cx="10550769" cy="5170646"/>
          </a:xfrm>
          <a:prstGeom prst="rect">
            <a:avLst/>
          </a:prstGeom>
          <a:noFill/>
        </p:spPr>
        <p:txBody>
          <a:bodyPr wrap="square" rtlCol="0">
            <a:spAutoFit/>
          </a:bodyPr>
          <a:lstStyle/>
          <a:p>
            <a:pPr algn="ctr"/>
            <a:r>
              <a:rPr lang="zh-TW" altLang="en-US" sz="3600" b="1" dirty="0">
                <a:latin typeface="微軟正黑體" panose="020B0604030504040204" pitchFamily="34" charset="-120"/>
                <a:ea typeface="微軟正黑體" panose="020B0604030504040204" pitchFamily="34" charset="-120"/>
              </a:rPr>
              <a:t>預期</a:t>
            </a:r>
            <a:r>
              <a:rPr lang="zh-TW" altLang="en-US" sz="3600" b="1" dirty="0" smtClean="0">
                <a:latin typeface="微軟正黑體" panose="020B0604030504040204" pitchFamily="34" charset="-120"/>
                <a:ea typeface="微軟正黑體" panose="020B0604030504040204" pitchFamily="34" charset="-120"/>
              </a:rPr>
              <a:t>效益</a:t>
            </a:r>
          </a:p>
          <a:p>
            <a:pPr>
              <a:lnSpc>
                <a:spcPct val="150000"/>
              </a:lnSpc>
            </a:pPr>
            <a:r>
              <a:rPr lang="en-US" altLang="zh-TW" sz="2800" dirty="0" smtClean="0">
                <a:latin typeface="微軟正黑體" panose="020B0604030504040204" pitchFamily="34" charset="-120"/>
                <a:ea typeface="微軟正黑體" panose="020B0604030504040204" pitchFamily="34" charset="-120"/>
              </a:rPr>
              <a:t>1.</a:t>
            </a:r>
            <a:r>
              <a:rPr lang="zh-TW" altLang="en-US" sz="2800" dirty="0" smtClean="0">
                <a:latin typeface="微軟正黑體" panose="020B0604030504040204" pitchFamily="34" charset="-120"/>
                <a:ea typeface="微軟正黑體" panose="020B0604030504040204" pitchFamily="34" charset="-120"/>
              </a:rPr>
              <a:t>辦理</a:t>
            </a:r>
            <a:r>
              <a:rPr lang="zh-TW" altLang="en-US" sz="2800" dirty="0">
                <a:latin typeface="微軟正黑體" panose="020B0604030504040204" pitchFamily="34" charset="-120"/>
                <a:ea typeface="微軟正黑體" panose="020B0604030504040204" pitchFamily="34" charset="-120"/>
              </a:rPr>
              <a:t>秀工金頭腦競賽，加強學生創意思考能力，增進</a:t>
            </a:r>
            <a:r>
              <a:rPr lang="zh-TW" altLang="en-US" sz="2800" dirty="0" smtClean="0">
                <a:latin typeface="微軟正黑體" panose="020B0604030504040204" pitchFamily="34" charset="-120"/>
                <a:ea typeface="微軟正黑體" panose="020B0604030504040204" pitchFamily="34" charset="-120"/>
              </a:rPr>
              <a:t>學生自信心</a:t>
            </a:r>
            <a:endParaRPr lang="en-US" altLang="zh-TW" sz="2800" dirty="0" smtClean="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en-US" altLang="zh-TW" sz="2800" dirty="0" smtClean="0">
                <a:latin typeface="微軟正黑體" panose="020B0604030504040204" pitchFamily="34" charset="-120"/>
                <a:ea typeface="微軟正黑體" panose="020B0604030504040204" pitchFamily="34" charset="-120"/>
              </a:rPr>
              <a:t>   </a:t>
            </a:r>
            <a:r>
              <a:rPr lang="zh-TW" altLang="en-US" sz="2800" dirty="0" smtClean="0">
                <a:latin typeface="微軟正黑體" panose="020B0604030504040204" pitchFamily="34" charset="-120"/>
                <a:ea typeface="微軟正黑體" panose="020B0604030504040204" pitchFamily="34" charset="-120"/>
              </a:rPr>
              <a:t>及</a:t>
            </a:r>
            <a:r>
              <a:rPr lang="zh-TW" altLang="en-US" sz="2800" dirty="0">
                <a:latin typeface="微軟正黑體" panose="020B0604030504040204" pitchFamily="34" charset="-120"/>
                <a:ea typeface="微軟正黑體" panose="020B0604030504040204" pitchFamily="34" charset="-120"/>
              </a:rPr>
              <a:t>專業實務致用能力。</a:t>
            </a:r>
          </a:p>
          <a:p>
            <a:pPr>
              <a:lnSpc>
                <a:spcPct val="150000"/>
              </a:lnSpc>
            </a:pPr>
            <a:r>
              <a:rPr lang="en-US" altLang="zh-TW" sz="2800" dirty="0" smtClean="0">
                <a:latin typeface="微軟正黑體" panose="020B0604030504040204" pitchFamily="34" charset="-120"/>
                <a:ea typeface="微軟正黑體" panose="020B0604030504040204" pitchFamily="34" charset="-120"/>
              </a:rPr>
              <a:t>2.</a:t>
            </a:r>
            <a:r>
              <a:rPr lang="zh-TW" altLang="en-US" sz="2800" dirty="0" smtClean="0">
                <a:latin typeface="微軟正黑體" panose="020B0604030504040204" pitchFamily="34" charset="-120"/>
                <a:ea typeface="微軟正黑體" panose="020B0604030504040204" pitchFamily="34" charset="-120"/>
              </a:rPr>
              <a:t>辦理</a:t>
            </a:r>
            <a:r>
              <a:rPr lang="zh-TW" altLang="en-US" sz="2800" dirty="0">
                <a:latin typeface="微軟正黑體" panose="020B0604030504040204" pitchFamily="34" charset="-120"/>
                <a:ea typeface="微軟正黑體" panose="020B0604030504040204" pitchFamily="34" charset="-120"/>
              </a:rPr>
              <a:t>專題製作暨創意競賽並選拔優秀作品參加各群科中心辦理</a:t>
            </a:r>
            <a:r>
              <a:rPr lang="zh-TW" altLang="en-US" sz="2800" dirty="0" smtClean="0">
                <a:latin typeface="微軟正黑體" panose="020B0604030504040204" pitchFamily="34" charset="-120"/>
                <a:ea typeface="微軟正黑體" panose="020B0604030504040204" pitchFamily="34" charset="-120"/>
              </a:rPr>
              <a:t>之</a:t>
            </a:r>
            <a:endParaRPr lang="en-US" altLang="zh-TW" sz="2800" dirty="0" smtClean="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en-US" altLang="zh-TW" sz="2800" dirty="0" smtClean="0">
                <a:latin typeface="微軟正黑體" panose="020B0604030504040204" pitchFamily="34" charset="-120"/>
                <a:ea typeface="微軟正黑體" panose="020B0604030504040204" pitchFamily="34" charset="-120"/>
              </a:rPr>
              <a:t>  </a:t>
            </a:r>
            <a:r>
              <a:rPr lang="zh-TW" altLang="en-US" sz="2800" dirty="0" smtClean="0">
                <a:latin typeface="微軟正黑體" panose="020B0604030504040204" pitchFamily="34" charset="-120"/>
                <a:ea typeface="微軟正黑體" panose="020B0604030504040204" pitchFamily="34" charset="-120"/>
              </a:rPr>
              <a:t>專題</a:t>
            </a:r>
            <a:r>
              <a:rPr lang="zh-TW" altLang="en-US" sz="2800" dirty="0">
                <a:latin typeface="微軟正黑體" panose="020B0604030504040204" pitchFamily="34" charset="-120"/>
                <a:ea typeface="微軟正黑體" panose="020B0604030504040204" pitchFamily="34" charset="-120"/>
              </a:rPr>
              <a:t>製作暨創意競賽；辦理花燈競賽，提升學生設計美感及</a:t>
            </a:r>
            <a:r>
              <a:rPr lang="zh-TW" altLang="en-US" sz="2800" dirty="0" smtClean="0">
                <a:latin typeface="微軟正黑體" panose="020B0604030504040204" pitchFamily="34" charset="-120"/>
                <a:ea typeface="微軟正黑體" panose="020B0604030504040204" pitchFamily="34" charset="-120"/>
              </a:rPr>
              <a:t>電路</a:t>
            </a:r>
            <a:endParaRPr lang="en-US" altLang="zh-TW" sz="2800" dirty="0" smtClean="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en-US" altLang="zh-TW" sz="2800" dirty="0" smtClean="0">
                <a:latin typeface="微軟正黑體" panose="020B0604030504040204" pitchFamily="34" charset="-120"/>
                <a:ea typeface="微軟正黑體" panose="020B0604030504040204" pitchFamily="34" charset="-120"/>
              </a:rPr>
              <a:t>  </a:t>
            </a:r>
            <a:r>
              <a:rPr lang="zh-TW" altLang="en-US" sz="2800" dirty="0" smtClean="0">
                <a:latin typeface="微軟正黑體" panose="020B0604030504040204" pitchFamily="34" charset="-120"/>
                <a:ea typeface="微軟正黑體" panose="020B0604030504040204" pitchFamily="34" charset="-120"/>
              </a:rPr>
              <a:t>設計</a:t>
            </a:r>
            <a:r>
              <a:rPr lang="zh-TW" altLang="en-US" sz="2800" dirty="0">
                <a:latin typeface="微軟正黑體" panose="020B0604030504040204" pitchFamily="34" charset="-120"/>
                <a:ea typeface="微軟正黑體" panose="020B0604030504040204" pitchFamily="34" charset="-120"/>
              </a:rPr>
              <a:t>，並選拔優秀作品參加全國花燈競賽。</a:t>
            </a:r>
          </a:p>
          <a:p>
            <a:pPr>
              <a:lnSpc>
                <a:spcPct val="150000"/>
              </a:lnSpc>
            </a:pPr>
            <a:r>
              <a:rPr lang="en-US" altLang="zh-TW" sz="2800" dirty="0" smtClean="0">
                <a:latin typeface="微軟正黑體" panose="020B0604030504040204" pitchFamily="34" charset="-120"/>
                <a:ea typeface="微軟正黑體" panose="020B0604030504040204" pitchFamily="34" charset="-120"/>
              </a:rPr>
              <a:t>3.</a:t>
            </a:r>
            <a:r>
              <a:rPr lang="zh-TW" altLang="en-US" sz="2800" dirty="0" smtClean="0">
                <a:latin typeface="微軟正黑體" panose="020B0604030504040204" pitchFamily="34" charset="-120"/>
                <a:ea typeface="微軟正黑體" panose="020B0604030504040204" pitchFamily="34" charset="-120"/>
              </a:rPr>
              <a:t>透過</a:t>
            </a:r>
            <a:r>
              <a:rPr lang="zh-TW" altLang="en-US" sz="2800" dirty="0">
                <a:latin typeface="微軟正黑體" panose="020B0604030504040204" pitchFamily="34" charset="-120"/>
                <a:ea typeface="微軟正黑體" panose="020B0604030504040204" pitchFamily="34" charset="-120"/>
              </a:rPr>
              <a:t>推動專題製作及創意教學等活動，精進校內教師專題製作</a:t>
            </a:r>
            <a:r>
              <a:rPr lang="zh-TW" altLang="en-US" sz="2800" dirty="0" smtClean="0">
                <a:latin typeface="微軟正黑體" panose="020B0604030504040204" pitchFamily="34" charset="-120"/>
                <a:ea typeface="微軟正黑體" panose="020B0604030504040204" pitchFamily="34" charset="-120"/>
              </a:rPr>
              <a:t>教</a:t>
            </a:r>
            <a:endParaRPr lang="en-US" altLang="zh-TW" sz="2800" dirty="0" smtClean="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en-US" altLang="zh-TW" sz="2800" dirty="0" smtClean="0">
                <a:latin typeface="微軟正黑體" panose="020B0604030504040204" pitchFamily="34" charset="-120"/>
                <a:ea typeface="微軟正黑體" panose="020B0604030504040204" pitchFamily="34" charset="-120"/>
              </a:rPr>
              <a:t>  </a:t>
            </a:r>
            <a:r>
              <a:rPr lang="zh-TW" altLang="en-US" sz="2800" dirty="0" smtClean="0">
                <a:latin typeface="微軟正黑體" panose="020B0604030504040204" pitchFamily="34" charset="-120"/>
                <a:ea typeface="微軟正黑體" panose="020B0604030504040204" pitchFamily="34" charset="-120"/>
              </a:rPr>
              <a:t>學</a:t>
            </a:r>
            <a:r>
              <a:rPr lang="zh-TW" altLang="en-US" sz="2800" dirty="0">
                <a:latin typeface="微軟正黑體" panose="020B0604030504040204" pitchFamily="34" charset="-120"/>
                <a:ea typeface="微軟正黑體" panose="020B0604030504040204" pitchFamily="34" charset="-120"/>
              </a:rPr>
              <a:t>知能，增進教師在實務技能的指導能力</a:t>
            </a:r>
            <a:r>
              <a:rPr lang="zh-TW" altLang="en-US" sz="2800" dirty="0" smtClean="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6355362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64341"/>
            <a:ext cx="10561822" cy="5008828"/>
            <a:chOff x="521" y="864"/>
            <a:chExt cx="4718" cy="1308"/>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4"/>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量化成效</a:t>
              </a:r>
              <a:endParaRPr lang="en-US" altLang="ja-JP" sz="2800" dirty="0">
                <a:solidFill>
                  <a:schemeClr val="bg1"/>
                </a:solidFill>
                <a:ea typeface="標楷體" pitchFamily="65" charset="-120"/>
              </a:endParaRPr>
            </a:p>
          </p:txBody>
        </p:sp>
      </p:grpSp>
      <p:graphicFrame>
        <p:nvGraphicFramePr>
          <p:cNvPr id="2" name="表格 1"/>
          <p:cNvGraphicFramePr>
            <a:graphicFrameLocks noGrp="1"/>
          </p:cNvGraphicFramePr>
          <p:nvPr>
            <p:extLst>
              <p:ext uri="{D42A27DB-BD31-4B8C-83A1-F6EECF244321}">
                <p14:modId xmlns:p14="http://schemas.microsoft.com/office/powerpoint/2010/main" val="3835532222"/>
              </p:ext>
            </p:extLst>
          </p:nvPr>
        </p:nvGraphicFramePr>
        <p:xfrm>
          <a:off x="1472128" y="1681866"/>
          <a:ext cx="9247742" cy="3839953"/>
        </p:xfrm>
        <a:graphic>
          <a:graphicData uri="http://schemas.openxmlformats.org/drawingml/2006/table">
            <a:tbl>
              <a:tblPr firstRow="1" firstCol="1" lastRow="1" lastCol="1" bandRow="1" bandCol="1"/>
              <a:tblGrid>
                <a:gridCol w="776842">
                  <a:extLst>
                    <a:ext uri="{9D8B030D-6E8A-4147-A177-3AD203B41FA5}">
                      <a16:colId xmlns:a16="http://schemas.microsoft.com/office/drawing/2014/main" xmlns="" val="20000"/>
                    </a:ext>
                  </a:extLst>
                </a:gridCol>
                <a:gridCol w="3023094">
                  <a:extLst>
                    <a:ext uri="{9D8B030D-6E8A-4147-A177-3AD203B41FA5}">
                      <a16:colId xmlns:a16="http://schemas.microsoft.com/office/drawing/2014/main" xmlns="" val="20001"/>
                    </a:ext>
                  </a:extLst>
                </a:gridCol>
                <a:gridCol w="1451108">
                  <a:extLst>
                    <a:ext uri="{9D8B030D-6E8A-4147-A177-3AD203B41FA5}">
                      <a16:colId xmlns:a16="http://schemas.microsoft.com/office/drawing/2014/main" xmlns="" val="20002"/>
                    </a:ext>
                  </a:extLst>
                </a:gridCol>
                <a:gridCol w="1254349">
                  <a:extLst>
                    <a:ext uri="{9D8B030D-6E8A-4147-A177-3AD203B41FA5}">
                      <a16:colId xmlns:a16="http://schemas.microsoft.com/office/drawing/2014/main" xmlns="" val="20003"/>
                    </a:ext>
                  </a:extLst>
                </a:gridCol>
                <a:gridCol w="1291241">
                  <a:extLst>
                    <a:ext uri="{9D8B030D-6E8A-4147-A177-3AD203B41FA5}">
                      <a16:colId xmlns:a16="http://schemas.microsoft.com/office/drawing/2014/main" xmlns="" val="20004"/>
                    </a:ext>
                  </a:extLst>
                </a:gridCol>
                <a:gridCol w="1451108">
                  <a:extLst>
                    <a:ext uri="{9D8B030D-6E8A-4147-A177-3AD203B41FA5}">
                      <a16:colId xmlns:a16="http://schemas.microsoft.com/office/drawing/2014/main" xmlns="" val="20005"/>
                    </a:ext>
                  </a:extLst>
                </a:gridCol>
              </a:tblGrid>
              <a:tr h="333100">
                <a:tc rowSpan="2" gridSpan="2">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指標項目</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rowSpan="2" hMerge="1">
                  <a:txBody>
                    <a:bodyPr/>
                    <a:lstStyle/>
                    <a:p>
                      <a:endParaRPr lang="zh-TW" altLang="en-US"/>
                    </a:p>
                  </a:txBody>
                  <a:tcPr/>
                </a:tc>
                <a:tc gridSpan="2">
                  <a:txBody>
                    <a:bodyPr/>
                    <a:lstStyle/>
                    <a:p>
                      <a:pPr algn="ctr">
                        <a:spcBef>
                          <a:spcPts val="250"/>
                        </a:spcBef>
                        <a:spcAft>
                          <a:spcPts val="250"/>
                        </a:spcAft>
                      </a:pPr>
                      <a:r>
                        <a:rPr lang="en-US" sz="1800" b="1" kern="0" baseline="0" dirty="0">
                          <a:solidFill>
                            <a:schemeClr val="bg1"/>
                          </a:solidFill>
                          <a:effectLst/>
                          <a:latin typeface="微軟正黑體" panose="020B0604030504040204" pitchFamily="34" charset="-120"/>
                          <a:ea typeface="微軟正黑體" panose="020B0604030504040204" pitchFamily="34" charset="-120"/>
                        </a:rPr>
                        <a:t>103</a:t>
                      </a:r>
                      <a:r>
                        <a:rPr lang="zh-TW" sz="1800" b="1" kern="0" baseline="0" dirty="0">
                          <a:solidFill>
                            <a:schemeClr val="bg1"/>
                          </a:solidFill>
                          <a:effectLst/>
                          <a:latin typeface="微軟正黑體" panose="020B0604030504040204" pitchFamily="34" charset="-120"/>
                          <a:ea typeface="微軟正黑體" panose="020B0604030504040204" pitchFamily="34" charset="-120"/>
                        </a:rPr>
                        <a:t>學年度</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hMerge="1">
                  <a:txBody>
                    <a:bodyPr/>
                    <a:lstStyle/>
                    <a:p>
                      <a:endParaRPr lang="zh-TW" altLang="en-US"/>
                    </a:p>
                  </a:txBody>
                  <a:tcPr/>
                </a:tc>
                <a:tc gridSpan="2">
                  <a:txBody>
                    <a:bodyPr/>
                    <a:lstStyle/>
                    <a:p>
                      <a:pPr algn="ctr">
                        <a:spcBef>
                          <a:spcPts val="250"/>
                        </a:spcBef>
                        <a:spcAft>
                          <a:spcPts val="250"/>
                        </a:spcAft>
                      </a:pPr>
                      <a:r>
                        <a:rPr lang="en-US" sz="1800" b="1" kern="0" baseline="0">
                          <a:solidFill>
                            <a:schemeClr val="bg1"/>
                          </a:solidFill>
                          <a:effectLst/>
                          <a:latin typeface="微軟正黑體" panose="020B0604030504040204" pitchFamily="34" charset="-120"/>
                          <a:ea typeface="微軟正黑體" panose="020B0604030504040204" pitchFamily="34" charset="-120"/>
                        </a:rPr>
                        <a:t>104</a:t>
                      </a:r>
                      <a:r>
                        <a:rPr lang="zh-TW" sz="1800" b="1" kern="0" baseline="0">
                          <a:solidFill>
                            <a:schemeClr val="bg1"/>
                          </a:solidFill>
                          <a:effectLst/>
                          <a:latin typeface="微軟正黑體" panose="020B0604030504040204" pitchFamily="34" charset="-120"/>
                          <a:ea typeface="微軟正黑體" panose="020B0604030504040204" pitchFamily="34" charset="-120"/>
                        </a:rPr>
                        <a:t>學年度</a:t>
                      </a:r>
                      <a:endParaRPr lang="zh-TW" sz="1800" b="1" kern="100" baseline="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hMerge="1">
                  <a:txBody>
                    <a:bodyPr/>
                    <a:lstStyle/>
                    <a:p>
                      <a:endParaRPr lang="zh-TW" altLang="en-US"/>
                    </a:p>
                  </a:txBody>
                  <a:tcPr/>
                </a:tc>
                <a:extLst>
                  <a:ext uri="{0D108BD9-81ED-4DB2-BD59-A6C34878D82A}">
                    <a16:rowId xmlns:a16="http://schemas.microsoft.com/office/drawing/2014/main" xmlns="" val="10000"/>
                  </a:ext>
                </a:extLst>
              </a:tr>
              <a:tr h="342016">
                <a:tc gridSpan="2" vMerge="1">
                  <a:txBody>
                    <a:bodyPr/>
                    <a:lstStyle/>
                    <a:p>
                      <a:endParaRPr lang="zh-TW" altLang="en-US"/>
                    </a:p>
                  </a:txBody>
                  <a:tcPr/>
                </a:tc>
                <a:tc hMerge="1" vMerge="1">
                  <a:txBody>
                    <a:bodyPr/>
                    <a:lstStyle/>
                    <a:p>
                      <a:endParaRPr lang="zh-TW" altLang="en-US"/>
                    </a:p>
                  </a:txBody>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目標</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績效</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目標</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績效</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xmlns="" val="10001"/>
                  </a:ext>
                </a:extLst>
              </a:tr>
              <a:tr h="755285">
                <a:tc rowSpan="2">
                  <a:txBody>
                    <a:bodyPr/>
                    <a:lstStyle/>
                    <a:p>
                      <a:pPr marL="71755" marR="71755" algn="ctr">
                        <a:spcAft>
                          <a:spcPts val="0"/>
                        </a:spcAft>
                      </a:pPr>
                      <a:r>
                        <a:rPr lang="zh-TW" sz="1800" b="1" kern="0" dirty="0">
                          <a:solidFill>
                            <a:schemeClr val="bg1"/>
                          </a:solidFill>
                          <a:effectLst/>
                          <a:latin typeface="微軟正黑體" panose="020B0604030504040204" pitchFamily="34" charset="-120"/>
                          <a:ea typeface="微軟正黑體" panose="020B0604030504040204" pitchFamily="34" charset="-120"/>
                        </a:rPr>
                        <a:t>部定指標</a:t>
                      </a:r>
                      <a:endParaRPr lang="zh-TW"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vert="eaVert" anchor="ctr">
                    <a:solidFill>
                      <a:schemeClr val="accent1"/>
                    </a:solidFill>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學生專題製作獲獎數</a:t>
                      </a:r>
                      <a:r>
                        <a:rPr lang="en-US" sz="1800" b="0" kern="0" dirty="0">
                          <a:effectLst/>
                          <a:latin typeface="微軟正黑體" panose="020B0604030504040204" pitchFamily="34" charset="-120"/>
                          <a:ea typeface="微軟正黑體" panose="020B0604030504040204" pitchFamily="34" charset="-120"/>
                        </a:rPr>
                        <a:t>(</a:t>
                      </a:r>
                      <a:r>
                        <a:rPr lang="zh-TW" sz="1800" b="0" kern="0" dirty="0">
                          <a:effectLst/>
                          <a:latin typeface="微軟正黑體" panose="020B0604030504040204" pitchFamily="34" charset="-120"/>
                          <a:ea typeface="微軟正黑體" panose="020B0604030504040204" pitchFamily="34" charset="-120"/>
                        </a:rPr>
                        <a:t>校外</a:t>
                      </a:r>
                      <a:r>
                        <a:rPr lang="en-US" sz="1800" b="0" kern="0" dirty="0">
                          <a:effectLst/>
                          <a:latin typeface="微軟正黑體" panose="020B0604030504040204" pitchFamily="34" charset="-120"/>
                          <a:ea typeface="微軟正黑體" panose="020B0604030504040204" pitchFamily="34" charset="-120"/>
                        </a:rPr>
                        <a:t>)</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2</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2</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3</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zh-TW" altLang="en-US" sz="1800" b="0" kern="0" dirty="0" smtClean="0">
                          <a:effectLst/>
                          <a:latin typeface="微軟正黑體" panose="020B0604030504040204" pitchFamily="34" charset="-120"/>
                          <a:ea typeface="微軟正黑體" panose="020B0604030504040204" pitchFamily="34" charset="-120"/>
                        </a:rPr>
                        <a:t>辦理中</a:t>
                      </a:r>
                      <a:r>
                        <a:rPr lang="en-US" sz="1800" b="0" kern="0" dirty="0">
                          <a:effectLst/>
                          <a:latin typeface="微軟正黑體" panose="020B0604030504040204" pitchFamily="34" charset="-120"/>
                          <a:ea typeface="微軟正黑體" panose="020B0604030504040204" pitchFamily="34" charset="-120"/>
                        </a:rPr>
                        <a:t> </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2"/>
                  </a:ext>
                </a:extLst>
              </a:tr>
              <a:tr h="754099">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學生創意競賽獲獎數</a:t>
                      </a:r>
                      <a:r>
                        <a:rPr lang="en-US" sz="1800" b="0" kern="0" dirty="0">
                          <a:effectLst/>
                          <a:latin typeface="微軟正黑體" panose="020B0604030504040204" pitchFamily="34" charset="-120"/>
                          <a:ea typeface="微軟正黑體" panose="020B0604030504040204" pitchFamily="34" charset="-120"/>
                        </a:rPr>
                        <a:t>(</a:t>
                      </a:r>
                      <a:r>
                        <a:rPr lang="zh-TW" sz="1800" b="0" kern="0" dirty="0">
                          <a:effectLst/>
                          <a:latin typeface="微軟正黑體" panose="020B0604030504040204" pitchFamily="34" charset="-120"/>
                          <a:ea typeface="微軟正黑體" panose="020B0604030504040204" pitchFamily="34" charset="-120"/>
                        </a:rPr>
                        <a:t>校外</a:t>
                      </a:r>
                      <a:r>
                        <a:rPr lang="en-US" sz="1800" b="0" kern="0" dirty="0">
                          <a:effectLst/>
                          <a:latin typeface="微軟正黑體" panose="020B0604030504040204" pitchFamily="34" charset="-120"/>
                          <a:ea typeface="微軟正黑體" panose="020B0604030504040204" pitchFamily="34" charset="-120"/>
                        </a:rPr>
                        <a:t>)</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2</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3</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a:effectLst/>
                          <a:latin typeface="微軟正黑體" panose="020B0604030504040204" pitchFamily="34" charset="-120"/>
                          <a:ea typeface="微軟正黑體" panose="020B0604030504040204" pitchFamily="34" charset="-120"/>
                        </a:rPr>
                        <a:t>3</a:t>
                      </a:r>
                      <a:r>
                        <a:rPr lang="zh-TW" sz="1800" b="0" kern="0">
                          <a:effectLst/>
                          <a:latin typeface="微軟正黑體" panose="020B0604030504040204" pitchFamily="34" charset="-120"/>
                          <a:ea typeface="微軟正黑體" panose="020B0604030504040204" pitchFamily="34" charset="-120"/>
                        </a:rPr>
                        <a:t>件</a:t>
                      </a:r>
                      <a:endParaRPr lang="zh-TW" sz="18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 </a:t>
                      </a:r>
                      <a:r>
                        <a:rPr lang="zh-TW" altLang="en-US" sz="1800" b="0" kern="0" dirty="0" smtClean="0">
                          <a:effectLst/>
                          <a:latin typeface="微軟正黑體" panose="020B0604030504040204" pitchFamily="34" charset="-120"/>
                          <a:ea typeface="微軟正黑體" panose="020B0604030504040204" pitchFamily="34" charset="-120"/>
                        </a:rPr>
                        <a:t>辦理中</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3"/>
                  </a:ext>
                </a:extLst>
              </a:tr>
              <a:tr h="503523">
                <a:tc rowSpan="4">
                  <a:txBody>
                    <a:bodyPr/>
                    <a:lstStyle/>
                    <a:p>
                      <a:pPr marL="71755" marR="71755" algn="ctr">
                        <a:spcAft>
                          <a:spcPts val="0"/>
                        </a:spcAft>
                      </a:pPr>
                      <a:r>
                        <a:rPr lang="zh-TW" sz="1800" b="1" kern="0" dirty="0">
                          <a:solidFill>
                            <a:schemeClr val="bg1"/>
                          </a:solidFill>
                          <a:effectLst/>
                          <a:latin typeface="微軟正黑體" panose="020B0604030504040204" pitchFamily="34" charset="-120"/>
                          <a:ea typeface="微軟正黑體" panose="020B0604030504040204" pitchFamily="34" charset="-120"/>
                        </a:rPr>
                        <a:t>校訂指標</a:t>
                      </a:r>
                      <a:endParaRPr lang="zh-TW"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vert="eaVert" anchor="ctr">
                    <a:solidFill>
                      <a:schemeClr val="accent1"/>
                    </a:solidFill>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校內專題暨創意競賽件數</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24</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33</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34</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smtClean="0">
                          <a:effectLst/>
                          <a:latin typeface="微軟正黑體" panose="020B0604030504040204" pitchFamily="34" charset="-120"/>
                          <a:ea typeface="微軟正黑體" panose="020B0604030504040204" pitchFamily="34" charset="-120"/>
                        </a:rPr>
                        <a:t>52</a:t>
                      </a:r>
                      <a:r>
                        <a:rPr lang="zh-TW" altLang="en-US" sz="1800" b="0" kern="0" dirty="0" smtClean="0">
                          <a:effectLst/>
                          <a:latin typeface="微軟正黑體" panose="020B0604030504040204" pitchFamily="34" charset="-120"/>
                          <a:ea typeface="微軟正黑體" panose="020B0604030504040204" pitchFamily="34" charset="-120"/>
                        </a:rPr>
                        <a:t>件</a:t>
                      </a:r>
                      <a:r>
                        <a:rPr lang="en-US" sz="1800" b="0" kern="0" dirty="0">
                          <a:effectLst/>
                          <a:latin typeface="微軟正黑體" panose="020B0604030504040204" pitchFamily="34" charset="-120"/>
                          <a:ea typeface="微軟正黑體" panose="020B0604030504040204" pitchFamily="34" charset="-120"/>
                        </a:rPr>
                        <a:t> </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4"/>
                  </a:ext>
                </a:extLst>
              </a:tr>
              <a:tr h="342016">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校內金頭腦競賽件數</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30</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30</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35</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 </a:t>
                      </a:r>
                      <a:r>
                        <a:rPr lang="zh-TW" altLang="en-US" sz="1800" b="0" kern="0" dirty="0" smtClean="0">
                          <a:effectLst/>
                          <a:latin typeface="微軟正黑體" panose="020B0604030504040204" pitchFamily="34" charset="-120"/>
                          <a:ea typeface="微軟正黑體" panose="020B0604030504040204" pitchFamily="34" charset="-120"/>
                        </a:rPr>
                        <a:t>辦理中</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5"/>
                  </a:ext>
                </a:extLst>
              </a:tr>
              <a:tr h="342016">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校內花燈競賽件數</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4</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14</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14</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smtClean="0">
                          <a:solidFill>
                            <a:srgbClr val="FF0000"/>
                          </a:solidFill>
                          <a:effectLst/>
                          <a:latin typeface="微軟正黑體" panose="020B0604030504040204" pitchFamily="34" charset="-120"/>
                          <a:ea typeface="微軟正黑體" panose="020B0604030504040204" pitchFamily="34" charset="-120"/>
                        </a:rPr>
                        <a:t>7</a:t>
                      </a:r>
                      <a:r>
                        <a:rPr lang="zh-TW" altLang="en-US" sz="1800" b="0" kern="0" dirty="0" smtClean="0">
                          <a:solidFill>
                            <a:srgbClr val="FF0000"/>
                          </a:solidFill>
                          <a:effectLst/>
                          <a:latin typeface="微軟正黑體" panose="020B0604030504040204" pitchFamily="34" charset="-120"/>
                          <a:ea typeface="微軟正黑體" panose="020B0604030504040204" pitchFamily="34" charset="-120"/>
                        </a:rPr>
                        <a:t>件</a:t>
                      </a:r>
                      <a:r>
                        <a:rPr lang="en-US" altLang="zh-TW" sz="1800" b="0" kern="0" dirty="0" smtClean="0">
                          <a:solidFill>
                            <a:srgbClr val="FF0000"/>
                          </a:solidFill>
                          <a:effectLst/>
                          <a:latin typeface="微軟正黑體" panose="020B0604030504040204" pitchFamily="34" charset="-120"/>
                          <a:ea typeface="微軟正黑體" panose="020B0604030504040204" pitchFamily="34" charset="-120"/>
                        </a:rPr>
                        <a:t>*</a:t>
                      </a:r>
                      <a:endParaRPr lang="zh-TW" sz="1800" b="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6"/>
                  </a:ext>
                </a:extLst>
              </a:tr>
              <a:tr h="467898">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校外花燈競賽獲獎數</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2</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13</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13</a:t>
                      </a:r>
                      <a:r>
                        <a:rPr lang="zh-TW" sz="1800" b="0" kern="0" dirty="0">
                          <a:effectLst/>
                          <a:latin typeface="微軟正黑體" panose="020B0604030504040204" pitchFamily="34" charset="-120"/>
                          <a:ea typeface="微軟正黑體" panose="020B0604030504040204" pitchFamily="34" charset="-120"/>
                        </a:rPr>
                        <a:t>件</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algn="ctr">
                        <a:spcBef>
                          <a:spcPts val="250"/>
                        </a:spcBef>
                        <a:spcAft>
                          <a:spcPts val="250"/>
                        </a:spcAft>
                      </a:pPr>
                      <a:r>
                        <a:rPr lang="en-US" sz="1800" b="0" kern="0" dirty="0" smtClean="0">
                          <a:solidFill>
                            <a:srgbClr val="FF0000"/>
                          </a:solidFill>
                          <a:effectLst/>
                          <a:latin typeface="微軟正黑體" panose="020B0604030504040204" pitchFamily="34" charset="-120"/>
                          <a:ea typeface="微軟正黑體" panose="020B0604030504040204" pitchFamily="34" charset="-120"/>
                        </a:rPr>
                        <a:t>5</a:t>
                      </a:r>
                      <a:r>
                        <a:rPr lang="zh-TW" altLang="en-US" sz="1800" b="0" kern="0" dirty="0" smtClean="0">
                          <a:solidFill>
                            <a:srgbClr val="FF0000"/>
                          </a:solidFill>
                          <a:effectLst/>
                          <a:latin typeface="微軟正黑體" panose="020B0604030504040204" pitchFamily="34" charset="-120"/>
                          <a:ea typeface="微軟正黑體" panose="020B0604030504040204" pitchFamily="34" charset="-120"/>
                        </a:rPr>
                        <a:t>件</a:t>
                      </a:r>
                      <a:r>
                        <a:rPr lang="en-US" altLang="zh-TW" sz="1800" b="0" kern="0" dirty="0" smtClean="0">
                          <a:solidFill>
                            <a:srgbClr val="FF0000"/>
                          </a:solidFill>
                          <a:effectLst/>
                          <a:latin typeface="微軟正黑體" panose="020B0604030504040204" pitchFamily="34" charset="-120"/>
                          <a:ea typeface="微軟正黑體" panose="020B0604030504040204" pitchFamily="34" charset="-120"/>
                        </a:rPr>
                        <a:t>*</a:t>
                      </a:r>
                      <a:endParaRPr lang="zh-TW" sz="1800" b="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7"/>
                  </a:ext>
                </a:extLst>
              </a:tr>
            </a:tbl>
          </a:graphicData>
        </a:graphic>
      </p:graphicFrame>
      <p:sp>
        <p:nvSpPr>
          <p:cNvPr id="3" name="文字方塊 2"/>
          <p:cNvSpPr txBox="1"/>
          <p:nvPr/>
        </p:nvSpPr>
        <p:spPr>
          <a:xfrm>
            <a:off x="1472128" y="5525522"/>
            <a:ext cx="9247742" cy="523220"/>
          </a:xfrm>
          <a:prstGeom prst="rect">
            <a:avLst/>
          </a:prstGeom>
          <a:noFill/>
        </p:spPr>
        <p:txBody>
          <a:bodyPr wrap="square" rtlCol="0">
            <a:spAutoFit/>
          </a:bodyPr>
          <a:lstStyle/>
          <a:p>
            <a:r>
              <a:rPr lang="en-US" altLang="zh-TW" sz="1400" b="1" dirty="0" smtClean="0">
                <a:solidFill>
                  <a:srgbClr val="FF0000"/>
                </a:solidFill>
                <a:latin typeface="微軟正黑體" panose="020B0604030504040204" pitchFamily="34" charset="-120"/>
                <a:ea typeface="微軟正黑體" panose="020B0604030504040204" pitchFamily="34" charset="-120"/>
              </a:rPr>
              <a:t>*</a:t>
            </a:r>
            <a:r>
              <a:rPr lang="zh-TW" altLang="en-US" sz="1400" b="1" dirty="0" smtClean="0">
                <a:solidFill>
                  <a:srgbClr val="FF0000"/>
                </a:solidFill>
                <a:latin typeface="微軟正黑體" panose="020B0604030504040204" pitchFamily="34" charset="-120"/>
                <a:ea typeface="微軟正黑體" panose="020B0604030504040204" pitchFamily="34" charset="-120"/>
              </a:rPr>
              <a:t>去年</a:t>
            </a:r>
            <a:r>
              <a:rPr lang="en-US" altLang="zh-TW" sz="1400" b="1" dirty="0" smtClean="0">
                <a:solidFill>
                  <a:srgbClr val="FF0000"/>
                </a:solidFill>
                <a:latin typeface="微軟正黑體" panose="020B0604030504040204" pitchFamily="34" charset="-120"/>
                <a:ea typeface="微軟正黑體" panose="020B0604030504040204" pitchFamily="34" charset="-120"/>
              </a:rPr>
              <a:t>2015</a:t>
            </a:r>
            <a:r>
              <a:rPr lang="zh-TW" altLang="en-US" sz="1400" b="1" dirty="0" smtClean="0">
                <a:solidFill>
                  <a:srgbClr val="FF0000"/>
                </a:solidFill>
                <a:latin typeface="微軟正黑體" panose="020B0604030504040204" pitchFamily="34" charset="-120"/>
                <a:ea typeface="微軟正黑體" panose="020B0604030504040204" pitchFamily="34" charset="-120"/>
              </a:rPr>
              <a:t>全國花燈於台中舉行，師生參與踴躍；但今年</a:t>
            </a:r>
            <a:r>
              <a:rPr lang="en-US" altLang="zh-TW" sz="1400" b="1" dirty="0" smtClean="0">
                <a:solidFill>
                  <a:srgbClr val="FF0000"/>
                </a:solidFill>
                <a:latin typeface="微軟正黑體" panose="020B0604030504040204" pitchFamily="34" charset="-120"/>
                <a:ea typeface="微軟正黑體" panose="020B0604030504040204" pitchFamily="34" charset="-120"/>
              </a:rPr>
              <a:t>2016</a:t>
            </a:r>
            <a:r>
              <a:rPr lang="zh-TW" altLang="en-US" sz="1400" b="1" dirty="0" smtClean="0">
                <a:solidFill>
                  <a:srgbClr val="FF0000"/>
                </a:solidFill>
                <a:latin typeface="微軟正黑體" panose="020B0604030504040204" pitchFamily="34" charset="-120"/>
                <a:ea typeface="微軟正黑體" panose="020B0604030504040204" pitchFamily="34" charset="-120"/>
              </a:rPr>
              <a:t>全國花燈於桃園舉行，礙於路途遙遠及經費有限，故  </a:t>
            </a:r>
            <a:endParaRPr lang="en-US" altLang="zh-TW" sz="1400" b="1" dirty="0" smtClean="0">
              <a:solidFill>
                <a:srgbClr val="FF0000"/>
              </a:solidFill>
              <a:latin typeface="微軟正黑體" panose="020B0604030504040204" pitchFamily="34" charset="-120"/>
              <a:ea typeface="微軟正黑體" panose="020B0604030504040204" pitchFamily="34" charset="-120"/>
            </a:endParaRPr>
          </a:p>
          <a:p>
            <a:r>
              <a:rPr lang="en-US" altLang="zh-TW" sz="1400" b="1" dirty="0">
                <a:solidFill>
                  <a:srgbClr val="FF0000"/>
                </a:solidFill>
                <a:latin typeface="微軟正黑體" panose="020B0604030504040204" pitchFamily="34" charset="-120"/>
                <a:ea typeface="微軟正黑體" panose="020B0604030504040204" pitchFamily="34" charset="-120"/>
              </a:rPr>
              <a:t> </a:t>
            </a:r>
            <a:r>
              <a:rPr lang="en-US" altLang="zh-TW" sz="1400" b="1" dirty="0" smtClean="0">
                <a:solidFill>
                  <a:srgbClr val="FF0000"/>
                </a:solidFill>
                <a:latin typeface="微軟正黑體" panose="020B0604030504040204" pitchFamily="34" charset="-120"/>
                <a:ea typeface="微軟正黑體" panose="020B0604030504040204" pitchFamily="34" charset="-120"/>
              </a:rPr>
              <a:t> </a:t>
            </a:r>
            <a:r>
              <a:rPr lang="zh-TW" altLang="en-US" sz="1400" b="1" dirty="0" smtClean="0">
                <a:solidFill>
                  <a:srgbClr val="FF0000"/>
                </a:solidFill>
                <a:latin typeface="微軟正黑體" panose="020B0604030504040204" pitchFamily="34" charset="-120"/>
                <a:ea typeface="微軟正黑體" panose="020B0604030504040204" pitchFamily="34" charset="-120"/>
              </a:rPr>
              <a:t>參賽件數較去年減少。</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0" y="-1065"/>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103-5  </a:t>
            </a:r>
            <a:r>
              <a:rPr lang="zh-TW" altLang="en-US" sz="4800" dirty="0">
                <a:latin typeface="微軟正黑體" panose="020B0604030504040204" pitchFamily="34" charset="-120"/>
                <a:ea typeface="微軟正黑體" panose="020B0604030504040204" pitchFamily="34" charset="-120"/>
              </a:rPr>
              <a:t>提升學生創造力及務實致用能力</a:t>
            </a:r>
            <a:r>
              <a:rPr lang="zh-TW" altLang="en-US" sz="4800" dirty="0" smtClean="0">
                <a:latin typeface="微軟正黑體" panose="020B0604030504040204" pitchFamily="34" charset="-120"/>
                <a:ea typeface="微軟正黑體" panose="020B0604030504040204" pitchFamily="34" charset="-120"/>
              </a:rPr>
              <a:t>計畫</a:t>
            </a:r>
          </a:p>
        </p:txBody>
      </p:sp>
      <p:grpSp>
        <p:nvGrpSpPr>
          <p:cNvPr id="15" name="群組 14"/>
          <p:cNvGrpSpPr/>
          <p:nvPr/>
        </p:nvGrpSpPr>
        <p:grpSpPr>
          <a:xfrm>
            <a:off x="0" y="5980410"/>
            <a:ext cx="4017337" cy="831850"/>
            <a:chOff x="0" y="5980410"/>
            <a:chExt cx="4017337" cy="831850"/>
          </a:xfrm>
        </p:grpSpPr>
        <p:pic>
          <p:nvPicPr>
            <p:cNvPr id="16" name="圖片 15"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16"/>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402722177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05305"/>
            <a:ext cx="10561822" cy="5042397"/>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質化成效</a:t>
              </a:r>
              <a:endParaRPr lang="en-US" altLang="ja-JP" sz="2800" dirty="0">
                <a:solidFill>
                  <a:schemeClr val="bg1"/>
                </a:solidFill>
                <a:ea typeface="標楷體" pitchFamily="65" charset="-120"/>
              </a:endParaRPr>
            </a:p>
          </p:txBody>
        </p:sp>
      </p:grpSp>
      <p:sp>
        <p:nvSpPr>
          <p:cNvPr id="8" name="文字方塊 7"/>
          <p:cNvSpPr txBox="1"/>
          <p:nvPr/>
        </p:nvSpPr>
        <p:spPr>
          <a:xfrm>
            <a:off x="0" y="-1065"/>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103-5  </a:t>
            </a:r>
            <a:r>
              <a:rPr lang="zh-TW" altLang="en-US" sz="4800" dirty="0">
                <a:latin typeface="微軟正黑體" panose="020B0604030504040204" pitchFamily="34" charset="-120"/>
                <a:ea typeface="微軟正黑體" panose="020B0604030504040204" pitchFamily="34" charset="-120"/>
              </a:rPr>
              <a:t>提升學生創造力及務實致用能力</a:t>
            </a:r>
            <a:r>
              <a:rPr lang="zh-TW" altLang="en-US" sz="4800" dirty="0" smtClean="0">
                <a:latin typeface="微軟正黑體" panose="020B0604030504040204" pitchFamily="34" charset="-120"/>
                <a:ea typeface="微軟正黑體" panose="020B0604030504040204" pitchFamily="34" charset="-120"/>
              </a:rPr>
              <a:t>計畫</a:t>
            </a:r>
          </a:p>
        </p:txBody>
      </p:sp>
      <p:sp>
        <p:nvSpPr>
          <p:cNvPr id="4" name="矩形 3"/>
          <p:cNvSpPr/>
          <p:nvPr/>
        </p:nvSpPr>
        <p:spPr>
          <a:xfrm>
            <a:off x="1016916" y="1555914"/>
            <a:ext cx="9959546" cy="4452373"/>
          </a:xfrm>
          <a:prstGeom prst="rect">
            <a:avLst/>
          </a:prstGeom>
        </p:spPr>
        <p:txBody>
          <a:bodyPr wrap="square">
            <a:spAutoFit/>
          </a:bodyPr>
          <a:lstStyle/>
          <a:p>
            <a:pPr>
              <a:lnSpc>
                <a:spcPct val="130000"/>
              </a:lnSpc>
            </a:pPr>
            <a:r>
              <a:rPr lang="en-US" altLang="zh-TW" sz="2000" dirty="0">
                <a:latin typeface="微軟正黑體" panose="020B0604030504040204" pitchFamily="34" charset="-120"/>
                <a:ea typeface="微軟正黑體" panose="020B0604030504040204" pitchFamily="34" charset="-120"/>
              </a:rPr>
              <a:t>1.</a:t>
            </a:r>
            <a:r>
              <a:rPr lang="zh-TW" altLang="zh-TW" sz="2000" dirty="0">
                <a:latin typeface="微軟正黑體" panose="020B0604030504040204" pitchFamily="34" charset="-120"/>
                <a:ea typeface="微軟正黑體" panose="020B0604030504040204" pitchFamily="34" charset="-120"/>
              </a:rPr>
              <a:t>辦理多場次研習，提升師生實務致用知能，上學期辦理專題製作研習</a:t>
            </a:r>
            <a:r>
              <a:rPr lang="en-US" altLang="zh-TW" sz="2000" dirty="0">
                <a:latin typeface="微軟正黑體" panose="020B0604030504040204" pitchFamily="34" charset="-120"/>
                <a:ea typeface="微軟正黑體" panose="020B0604030504040204" pitchFamily="34" charset="-120"/>
              </a:rPr>
              <a:t>1</a:t>
            </a:r>
            <a:r>
              <a:rPr lang="zh-TW" altLang="zh-TW" sz="2000" dirty="0">
                <a:latin typeface="微軟正黑體" panose="020B0604030504040204" pitchFamily="34" charset="-120"/>
                <a:ea typeface="微軟正黑體" panose="020B0604030504040204" pitchFamily="34" charset="-120"/>
              </a:rPr>
              <a:t>場次、創意</a:t>
            </a:r>
            <a:r>
              <a:rPr lang="zh-TW" altLang="zh-TW" sz="2000" dirty="0" smtClean="0">
                <a:latin typeface="微軟正黑體" panose="020B0604030504040204" pitchFamily="34" charset="-120"/>
                <a:ea typeface="微軟正黑體" panose="020B0604030504040204" pitchFamily="34" charset="-120"/>
              </a:rPr>
              <a:t>研習</a:t>
            </a:r>
            <a:r>
              <a:rPr lang="en-US" altLang="zh-TW" sz="2000" dirty="0" smtClean="0">
                <a:latin typeface="微軟正黑體" panose="020B0604030504040204" pitchFamily="34" charset="-120"/>
                <a:ea typeface="微軟正黑體" panose="020B0604030504040204" pitchFamily="34" charset="-120"/>
              </a:rPr>
              <a:t> </a:t>
            </a:r>
          </a:p>
          <a:p>
            <a:pPr>
              <a:lnSpc>
                <a:spcPct val="130000"/>
              </a:lnSpc>
            </a:pPr>
            <a:r>
              <a:rPr lang="en-US"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    1</a:t>
            </a:r>
            <a:r>
              <a:rPr lang="zh-TW" altLang="zh-TW" sz="2000" dirty="0">
                <a:latin typeface="微軟正黑體" panose="020B0604030504040204" pitchFamily="34" charset="-120"/>
                <a:ea typeface="微軟正黑體" panose="020B0604030504040204" pitchFamily="34" charset="-120"/>
              </a:rPr>
              <a:t>場次、花燈研習</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場次；</a:t>
            </a:r>
            <a:r>
              <a:rPr lang="zh-TW" altLang="en-US" sz="2000" dirty="0">
                <a:latin typeface="微軟正黑體" panose="020B0604030504040204" pitchFamily="34" charset="-120"/>
                <a:ea typeface="微軟正黑體" panose="020B0604030504040204" pitchFamily="34" charset="-120"/>
              </a:rPr>
              <a:t>預計</a:t>
            </a:r>
            <a:r>
              <a:rPr lang="zh-TW" altLang="zh-TW" sz="2000" dirty="0">
                <a:latin typeface="微軟正黑體" panose="020B0604030504040204" pitchFamily="34" charset="-120"/>
                <a:ea typeface="微軟正黑體" panose="020B0604030504040204" pitchFamily="34" charset="-120"/>
              </a:rPr>
              <a:t>下學期辦理專題製作研習</a:t>
            </a:r>
            <a:r>
              <a:rPr lang="en-US" altLang="zh-TW" sz="2000" dirty="0">
                <a:latin typeface="微軟正黑體" panose="020B0604030504040204" pitchFamily="34" charset="-120"/>
                <a:ea typeface="微軟正黑體" panose="020B0604030504040204" pitchFamily="34" charset="-120"/>
              </a:rPr>
              <a:t>1</a:t>
            </a:r>
            <a:r>
              <a:rPr lang="zh-TW" altLang="zh-TW" sz="2000" dirty="0">
                <a:latin typeface="微軟正黑體" panose="020B0604030504040204" pitchFamily="34" charset="-120"/>
                <a:ea typeface="微軟正黑體" panose="020B0604030504040204" pitchFamily="34" charset="-120"/>
              </a:rPr>
              <a:t>場次、創意研習</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場次。</a:t>
            </a:r>
          </a:p>
          <a:p>
            <a:pPr>
              <a:lnSpc>
                <a:spcPct val="130000"/>
              </a:lnSpc>
            </a:pP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辦理專題製作、創意製作、花燈製作輔導課程，上學期</a:t>
            </a:r>
            <a:r>
              <a:rPr lang="en-US" altLang="zh-TW" sz="2000" dirty="0">
                <a:latin typeface="微軟正黑體" panose="020B0604030504040204" pitchFamily="34" charset="-120"/>
                <a:ea typeface="微軟正黑體" panose="020B0604030504040204" pitchFamily="34" charset="-120"/>
              </a:rPr>
              <a:t>76</a:t>
            </a:r>
            <a:r>
              <a:rPr lang="zh-TW" altLang="zh-TW" sz="2000" dirty="0">
                <a:latin typeface="微軟正黑體" panose="020B0604030504040204" pitchFamily="34" charset="-120"/>
                <a:ea typeface="微軟正黑體" panose="020B0604030504040204" pitchFamily="34" charset="-120"/>
              </a:rPr>
              <a:t>小時、下學期</a:t>
            </a:r>
            <a:r>
              <a:rPr lang="en-US" altLang="zh-TW" sz="2000" dirty="0">
                <a:latin typeface="微軟正黑體" panose="020B0604030504040204" pitchFamily="34" charset="-120"/>
                <a:ea typeface="微軟正黑體" panose="020B0604030504040204" pitchFamily="34" charset="-120"/>
              </a:rPr>
              <a:t>80</a:t>
            </a:r>
            <a:r>
              <a:rPr lang="zh-TW" altLang="zh-TW" sz="2000" dirty="0">
                <a:latin typeface="微軟正黑體" panose="020B0604030504040204" pitchFamily="34" charset="-120"/>
                <a:ea typeface="微軟正黑體" panose="020B0604030504040204" pitchFamily="34" charset="-120"/>
              </a:rPr>
              <a:t>小時。</a:t>
            </a:r>
          </a:p>
          <a:p>
            <a:pPr>
              <a:lnSpc>
                <a:spcPct val="130000"/>
              </a:lnSpc>
            </a:pPr>
            <a:r>
              <a:rPr lang="en-US" altLang="zh-TW" sz="2000" dirty="0">
                <a:latin typeface="微軟正黑體" panose="020B0604030504040204" pitchFamily="34" charset="-120"/>
                <a:ea typeface="微軟正黑體" panose="020B0604030504040204" pitchFamily="34" charset="-120"/>
              </a:rPr>
              <a:t>3.</a:t>
            </a:r>
            <a:r>
              <a:rPr lang="zh-TW" altLang="zh-TW" sz="2000" dirty="0">
                <a:latin typeface="微軟正黑體" panose="020B0604030504040204" pitchFamily="34" charset="-120"/>
                <a:ea typeface="微軟正黑體" panose="020B0604030504040204" pitchFamily="34" charset="-120"/>
              </a:rPr>
              <a:t>辦理</a:t>
            </a:r>
            <a:r>
              <a:rPr lang="en-US" altLang="zh-TW" sz="2000" dirty="0">
                <a:latin typeface="微軟正黑體" panose="020B0604030504040204" pitchFamily="34" charset="-120"/>
                <a:ea typeface="微軟正黑體" panose="020B0604030504040204" pitchFamily="34" charset="-120"/>
              </a:rPr>
              <a:t>105</a:t>
            </a:r>
            <a:r>
              <a:rPr lang="zh-TW" altLang="en-US" sz="2000" dirty="0">
                <a:latin typeface="微軟正黑體" panose="020B0604030504040204" pitchFamily="34" charset="-120"/>
                <a:ea typeface="微軟正黑體" panose="020B0604030504040204" pitchFamily="34" charset="-120"/>
              </a:rPr>
              <a:t>年</a:t>
            </a:r>
            <a:r>
              <a:rPr lang="zh-TW" altLang="zh-TW" sz="2000" dirty="0">
                <a:latin typeface="微軟正黑體" panose="020B0604030504040204" pitchFamily="34" charset="-120"/>
                <a:ea typeface="微軟正黑體" panose="020B0604030504040204" pitchFamily="34" charset="-120"/>
              </a:rPr>
              <a:t>校內專題暨創意競賽，專題組共</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組報名，創意組</a:t>
            </a:r>
            <a:r>
              <a:rPr lang="en-US" altLang="zh-TW" sz="2000" dirty="0">
                <a:latin typeface="微軟正黑體" panose="020B0604030504040204" pitchFamily="34" charset="-120"/>
                <a:ea typeface="微軟正黑體" panose="020B0604030504040204" pitchFamily="34" charset="-120"/>
              </a:rPr>
              <a:t>22</a:t>
            </a:r>
            <a:r>
              <a:rPr lang="zh-TW" altLang="zh-TW" sz="2000" dirty="0">
                <a:latin typeface="微軟正黑體" panose="020B0604030504040204" pitchFamily="34" charset="-120"/>
                <a:ea typeface="微軟正黑體" panose="020B0604030504040204" pitchFamily="34" charset="-120"/>
              </a:rPr>
              <a:t>組報名，並將優秀</a:t>
            </a:r>
            <a:r>
              <a:rPr lang="zh-TW" altLang="zh-TW" sz="2000" dirty="0" smtClean="0">
                <a:latin typeface="微軟正黑體" panose="020B0604030504040204" pitchFamily="34" charset="-120"/>
                <a:ea typeface="微軟正黑體" panose="020B0604030504040204" pitchFamily="34" charset="-120"/>
              </a:rPr>
              <a:t>作</a:t>
            </a:r>
            <a:endParaRPr lang="en-US" altLang="zh-TW" sz="2000" dirty="0" smtClean="0">
              <a:latin typeface="微軟正黑體" panose="020B0604030504040204" pitchFamily="34" charset="-120"/>
              <a:ea typeface="微軟正黑體" panose="020B0604030504040204" pitchFamily="34" charset="-120"/>
            </a:endParaRPr>
          </a:p>
          <a:p>
            <a:pPr>
              <a:lnSpc>
                <a:spcPct val="130000"/>
              </a:lnSpc>
            </a:pPr>
            <a:r>
              <a:rPr lang="en-US"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  </a:t>
            </a:r>
            <a:r>
              <a:rPr lang="zh-TW" altLang="zh-TW" sz="2000" dirty="0" smtClean="0">
                <a:latin typeface="微軟正黑體" panose="020B0604030504040204" pitchFamily="34" charset="-120"/>
                <a:ea typeface="微軟正黑體" panose="020B0604030504040204" pitchFamily="34" charset="-120"/>
              </a:rPr>
              <a:t>品</a:t>
            </a:r>
            <a:r>
              <a:rPr lang="zh-TW" altLang="zh-TW" sz="2000" dirty="0">
                <a:latin typeface="微軟正黑體" panose="020B0604030504040204" pitchFamily="34" charset="-120"/>
                <a:ea typeface="微軟正黑體" panose="020B0604030504040204" pitchFamily="34" charset="-120"/>
              </a:rPr>
              <a:t>推薦參加各群科中心專題暨創意競賽。</a:t>
            </a:r>
          </a:p>
          <a:p>
            <a:pPr>
              <a:lnSpc>
                <a:spcPct val="130000"/>
              </a:lnSpc>
            </a:pPr>
            <a:r>
              <a:rPr lang="en-US" altLang="zh-TW" sz="2000" dirty="0">
                <a:latin typeface="微軟正黑體" panose="020B0604030504040204" pitchFamily="34" charset="-120"/>
                <a:ea typeface="微軟正黑體" panose="020B0604030504040204" pitchFamily="34" charset="-120"/>
              </a:rPr>
              <a:t>4.</a:t>
            </a:r>
            <a:r>
              <a:rPr lang="zh-TW" altLang="zh-TW" sz="2000" dirty="0">
                <a:latin typeface="微軟正黑體" panose="020B0604030504040204" pitchFamily="34" charset="-120"/>
                <a:ea typeface="微軟正黑體" panose="020B0604030504040204" pitchFamily="34" charset="-120"/>
              </a:rPr>
              <a:t>辦理</a:t>
            </a:r>
            <a:r>
              <a:rPr lang="en-US" altLang="zh-TW" sz="2000" dirty="0">
                <a:latin typeface="微軟正黑體" panose="020B0604030504040204" pitchFamily="34" charset="-120"/>
                <a:ea typeface="微軟正黑體" panose="020B0604030504040204" pitchFamily="34" charset="-120"/>
              </a:rPr>
              <a:t>105</a:t>
            </a:r>
            <a:r>
              <a:rPr lang="zh-TW" altLang="en-US" sz="2000" dirty="0">
                <a:latin typeface="微軟正黑體" panose="020B0604030504040204" pitchFamily="34" charset="-120"/>
                <a:ea typeface="微軟正黑體" panose="020B0604030504040204" pitchFamily="34" charset="-120"/>
              </a:rPr>
              <a:t>年</a:t>
            </a:r>
            <a:r>
              <a:rPr lang="zh-TW" altLang="zh-TW" sz="2000" dirty="0">
                <a:latin typeface="微軟正黑體" panose="020B0604030504040204" pitchFamily="34" charset="-120"/>
                <a:ea typeface="微軟正黑體" panose="020B0604030504040204" pitchFamily="34" charset="-120"/>
              </a:rPr>
              <a:t>校內創意花燈競賽，共</a:t>
            </a:r>
            <a:r>
              <a:rPr lang="en-US" altLang="zh-TW" sz="2000" dirty="0">
                <a:latin typeface="微軟正黑體" panose="020B0604030504040204" pitchFamily="34" charset="-120"/>
                <a:ea typeface="微軟正黑體" panose="020B0604030504040204" pitchFamily="34" charset="-120"/>
              </a:rPr>
              <a:t>7</a:t>
            </a:r>
            <a:r>
              <a:rPr lang="zh-TW" altLang="zh-TW" sz="2000" dirty="0">
                <a:latin typeface="微軟正黑體" panose="020B0604030504040204" pitchFamily="34" charset="-120"/>
                <a:ea typeface="微軟正黑體" panose="020B0604030504040204" pitchFamily="34" charset="-120"/>
              </a:rPr>
              <a:t>件作品參賽，並將優秀作品推薦參加</a:t>
            </a:r>
            <a:r>
              <a:rPr lang="en-US" altLang="zh-TW" sz="2000" dirty="0">
                <a:latin typeface="微軟正黑體" panose="020B0604030504040204" pitchFamily="34" charset="-120"/>
                <a:ea typeface="微軟正黑體" panose="020B0604030504040204" pitchFamily="34" charset="-120"/>
              </a:rPr>
              <a:t>2016</a:t>
            </a:r>
            <a:r>
              <a:rPr lang="zh-TW" altLang="zh-TW" sz="2000" dirty="0">
                <a:latin typeface="微軟正黑體" panose="020B0604030504040204" pitchFamily="34" charset="-120"/>
                <a:ea typeface="微軟正黑體" panose="020B0604030504040204" pitchFamily="34" charset="-120"/>
              </a:rPr>
              <a:t>台灣燈</a:t>
            </a:r>
            <a:r>
              <a:rPr lang="zh-TW" altLang="zh-TW" sz="2000" dirty="0" smtClean="0">
                <a:latin typeface="微軟正黑體" panose="020B0604030504040204" pitchFamily="34" charset="-120"/>
                <a:ea typeface="微軟正黑體" panose="020B0604030504040204" pitchFamily="34" charset="-120"/>
              </a:rPr>
              <a:t>會</a:t>
            </a:r>
            <a:endParaRPr lang="en-US" altLang="zh-TW" sz="2000" dirty="0" smtClean="0">
              <a:latin typeface="微軟正黑體" panose="020B0604030504040204" pitchFamily="34" charset="-120"/>
              <a:ea typeface="微軟正黑體" panose="020B0604030504040204" pitchFamily="34" charset="-120"/>
            </a:endParaRPr>
          </a:p>
          <a:p>
            <a:pPr>
              <a:lnSpc>
                <a:spcPct val="130000"/>
              </a:lnSpc>
            </a:pPr>
            <a:r>
              <a:rPr lang="en-US"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  </a:t>
            </a:r>
            <a:r>
              <a:rPr lang="zh-TW" altLang="zh-TW" sz="2000" dirty="0" smtClean="0">
                <a:latin typeface="微軟正黑體" panose="020B0604030504040204" pitchFamily="34" charset="-120"/>
                <a:ea typeface="微軟正黑體" panose="020B0604030504040204" pitchFamily="34" charset="-120"/>
              </a:rPr>
              <a:t>花燈</a:t>
            </a:r>
            <a:r>
              <a:rPr lang="zh-TW" altLang="zh-TW" sz="2000" dirty="0">
                <a:latin typeface="微軟正黑體" panose="020B0604030504040204" pitchFamily="34" charset="-120"/>
                <a:ea typeface="微軟正黑體" panose="020B0604030504040204" pitchFamily="34" charset="-120"/>
              </a:rPr>
              <a:t>競賽。</a:t>
            </a:r>
          </a:p>
          <a:p>
            <a:pPr>
              <a:lnSpc>
                <a:spcPct val="130000"/>
              </a:lnSpc>
            </a:pPr>
            <a:r>
              <a:rPr lang="en-US" altLang="zh-TW" sz="2000" dirty="0">
                <a:latin typeface="微軟正黑體" panose="020B0604030504040204" pitchFamily="34" charset="-120"/>
                <a:ea typeface="微軟正黑體" panose="020B0604030504040204" pitchFamily="34" charset="-120"/>
              </a:rPr>
              <a:t>5. 2016</a:t>
            </a:r>
            <a:r>
              <a:rPr lang="zh-TW" altLang="zh-TW" sz="2000" dirty="0">
                <a:latin typeface="微軟正黑體" panose="020B0604030504040204" pitchFamily="34" charset="-120"/>
                <a:ea typeface="微軟正黑體" panose="020B0604030504040204" pitchFamily="34" charset="-120"/>
              </a:rPr>
              <a:t>台灣燈會花燈競賽榮獲優勝</a:t>
            </a:r>
            <a:r>
              <a:rPr lang="en-US" altLang="zh-TW" sz="2000" dirty="0">
                <a:latin typeface="微軟正黑體" panose="020B0604030504040204" pitchFamily="34" charset="-120"/>
                <a:ea typeface="微軟正黑體" panose="020B0604030504040204" pitchFamily="34" charset="-120"/>
              </a:rPr>
              <a:t>1</a:t>
            </a:r>
            <a:r>
              <a:rPr lang="zh-TW" altLang="zh-TW" sz="2000" dirty="0">
                <a:latin typeface="微軟正黑體" panose="020B0604030504040204" pitchFamily="34" charset="-120"/>
                <a:ea typeface="微軟正黑體" panose="020B0604030504040204" pitchFamily="34" charset="-120"/>
              </a:rPr>
              <a:t>件、甲等</a:t>
            </a:r>
            <a:r>
              <a:rPr lang="en-US" altLang="zh-TW" sz="2000" dirty="0">
                <a:latin typeface="微軟正黑體" panose="020B0604030504040204" pitchFamily="34" charset="-120"/>
                <a:ea typeface="微軟正黑體" panose="020B0604030504040204" pitchFamily="34" charset="-120"/>
              </a:rPr>
              <a:t>3</a:t>
            </a:r>
            <a:r>
              <a:rPr lang="zh-TW" altLang="zh-TW" sz="2000" dirty="0">
                <a:latin typeface="微軟正黑體" panose="020B0604030504040204" pitchFamily="34" charset="-120"/>
                <a:ea typeface="微軟正黑體" panose="020B0604030504040204" pitchFamily="34" charset="-120"/>
              </a:rPr>
              <a:t>件、佳作</a:t>
            </a:r>
            <a:r>
              <a:rPr lang="en-US" altLang="zh-TW" sz="2000" dirty="0">
                <a:latin typeface="微軟正黑體" panose="020B0604030504040204" pitchFamily="34" charset="-120"/>
                <a:ea typeface="微軟正黑體" panose="020B0604030504040204" pitchFamily="34" charset="-120"/>
              </a:rPr>
              <a:t>1</a:t>
            </a:r>
            <a:r>
              <a:rPr lang="zh-TW" altLang="zh-TW" sz="2000" dirty="0">
                <a:latin typeface="微軟正黑體" panose="020B0604030504040204" pitchFamily="34" charset="-120"/>
                <a:ea typeface="微軟正黑體" panose="020B0604030504040204" pitchFamily="34" charset="-120"/>
              </a:rPr>
              <a:t>件。</a:t>
            </a:r>
          </a:p>
          <a:p>
            <a:pPr>
              <a:lnSpc>
                <a:spcPct val="130000"/>
              </a:lnSpc>
            </a:pPr>
            <a:r>
              <a:rPr lang="en-US" altLang="zh-TW" sz="2000" dirty="0">
                <a:latin typeface="微軟正黑體" panose="020B0604030504040204" pitchFamily="34" charset="-120"/>
                <a:ea typeface="微軟正黑體" panose="020B0604030504040204" pitchFamily="34" charset="-120"/>
              </a:rPr>
              <a:t>6. </a:t>
            </a:r>
            <a:r>
              <a:rPr lang="zh-TW" altLang="zh-TW" sz="2000" dirty="0">
                <a:latin typeface="微軟正黑體" panose="020B0604030504040204" pitchFamily="34" charset="-120"/>
                <a:ea typeface="微軟正黑體" panose="020B0604030504040204" pitchFamily="34" charset="-120"/>
              </a:rPr>
              <a:t>參加</a:t>
            </a:r>
            <a:r>
              <a:rPr lang="en-US" altLang="zh-TW" sz="2000" dirty="0">
                <a:latin typeface="微軟正黑體" panose="020B0604030504040204" pitchFamily="34" charset="-120"/>
                <a:ea typeface="微軟正黑體" panose="020B0604030504040204" pitchFamily="34" charset="-120"/>
              </a:rPr>
              <a:t>104</a:t>
            </a:r>
            <a:r>
              <a:rPr lang="zh-TW" altLang="en-US" sz="2000" dirty="0">
                <a:latin typeface="微軟正黑體" panose="020B0604030504040204" pitchFamily="34" charset="-120"/>
                <a:ea typeface="微軟正黑體" panose="020B0604030504040204" pitchFamily="34" charset="-120"/>
              </a:rPr>
              <a:t>年</a:t>
            </a:r>
            <a:r>
              <a:rPr lang="zh-TW" altLang="zh-TW" sz="2000" dirty="0">
                <a:latin typeface="微軟正黑體" panose="020B0604030504040204" pitchFamily="34" charset="-120"/>
                <a:ea typeface="微軟正黑體" panose="020B0604030504040204" pitchFamily="34" charset="-120"/>
              </a:rPr>
              <a:t>各群科辦理專題暨創意競賽電機電子群榮獲專題組佳作</a:t>
            </a:r>
            <a:r>
              <a:rPr lang="en-US" altLang="zh-TW" sz="2000" dirty="0">
                <a:latin typeface="微軟正黑體" panose="020B0604030504040204" pitchFamily="34" charset="-120"/>
                <a:ea typeface="微軟正黑體" panose="020B0604030504040204" pitchFamily="34" charset="-120"/>
              </a:rPr>
              <a:t>1</a:t>
            </a:r>
            <a:r>
              <a:rPr lang="zh-TW" altLang="zh-TW" sz="2000" dirty="0">
                <a:latin typeface="微軟正黑體" panose="020B0604030504040204" pitchFamily="34" charset="-120"/>
                <a:ea typeface="微軟正黑體" panose="020B0604030504040204" pitchFamily="34" charset="-120"/>
              </a:rPr>
              <a:t>件，創意組優勝</a:t>
            </a:r>
            <a:r>
              <a:rPr lang="en-US" altLang="zh-TW" sz="2000" dirty="0" smtClean="0">
                <a:latin typeface="微軟正黑體" panose="020B0604030504040204" pitchFamily="34" charset="-120"/>
                <a:ea typeface="微軟正黑體" panose="020B0604030504040204" pitchFamily="34" charset="-120"/>
              </a:rPr>
              <a:t>1</a:t>
            </a:r>
          </a:p>
          <a:p>
            <a:pPr>
              <a:lnSpc>
                <a:spcPct val="130000"/>
              </a:lnSpc>
            </a:pPr>
            <a:r>
              <a:rPr lang="en-US"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   </a:t>
            </a:r>
            <a:r>
              <a:rPr lang="zh-TW" altLang="zh-TW" sz="2000" dirty="0" smtClean="0">
                <a:latin typeface="微軟正黑體" panose="020B0604030504040204" pitchFamily="34" charset="-120"/>
                <a:ea typeface="微軟正黑體" panose="020B0604030504040204" pitchFamily="34" charset="-120"/>
              </a:rPr>
              <a:t>件</a:t>
            </a:r>
            <a:r>
              <a:rPr lang="zh-TW" altLang="zh-TW" sz="2000" dirty="0">
                <a:latin typeface="微軟正黑體" panose="020B0604030504040204" pitchFamily="34" charset="-120"/>
                <a:ea typeface="微軟正黑體" panose="020B0604030504040204" pitchFamily="34" charset="-120"/>
              </a:rPr>
              <a:t>、佳作</a:t>
            </a:r>
            <a:r>
              <a:rPr lang="en-US" altLang="zh-TW" sz="2000" dirty="0">
                <a:latin typeface="微軟正黑體" panose="020B0604030504040204" pitchFamily="34" charset="-120"/>
                <a:ea typeface="微軟正黑體" panose="020B0604030504040204" pitchFamily="34" charset="-120"/>
              </a:rPr>
              <a:t>1</a:t>
            </a:r>
            <a:r>
              <a:rPr lang="zh-TW" altLang="zh-TW" sz="2000" dirty="0">
                <a:latin typeface="微軟正黑體" panose="020B0604030504040204" pitchFamily="34" charset="-120"/>
                <a:ea typeface="微軟正黑體" panose="020B0604030504040204" pitchFamily="34" charset="-120"/>
              </a:rPr>
              <a:t>件；機械群榮獲優勝</a:t>
            </a:r>
            <a:r>
              <a:rPr lang="en-US" altLang="zh-TW" sz="2000" dirty="0">
                <a:latin typeface="微軟正黑體" panose="020B0604030504040204" pitchFamily="34" charset="-120"/>
                <a:ea typeface="微軟正黑體" panose="020B0604030504040204" pitchFamily="34" charset="-120"/>
              </a:rPr>
              <a:t>1</a:t>
            </a:r>
            <a:r>
              <a:rPr lang="zh-TW" altLang="zh-TW" sz="2000" dirty="0">
                <a:latin typeface="微軟正黑體" panose="020B0604030504040204" pitchFamily="34" charset="-120"/>
                <a:ea typeface="微軟正黑體" panose="020B0604030504040204" pitchFamily="34" charset="-120"/>
              </a:rPr>
              <a:t>件。</a:t>
            </a:r>
          </a:p>
          <a:p>
            <a:pPr>
              <a:lnSpc>
                <a:spcPct val="130000"/>
              </a:lnSpc>
            </a:pPr>
            <a:r>
              <a:rPr lang="en-US" altLang="zh-TW" sz="2000" dirty="0">
                <a:latin typeface="微軟正黑體" panose="020B0604030504040204" pitchFamily="34" charset="-120"/>
                <a:ea typeface="微軟正黑體" panose="020B0604030504040204" pitchFamily="34" charset="-120"/>
              </a:rPr>
              <a:t>7. </a:t>
            </a:r>
            <a:r>
              <a:rPr lang="zh-TW" altLang="zh-TW" sz="2000" dirty="0">
                <a:latin typeface="微軟正黑體" panose="020B0604030504040204" pitchFamily="34" charset="-120"/>
                <a:ea typeface="微軟正黑體" panose="020B0604030504040204" pitchFamily="34" charset="-120"/>
              </a:rPr>
              <a:t>參加全國</a:t>
            </a:r>
            <a:r>
              <a:rPr lang="zh-TW" altLang="en-US" sz="2000" dirty="0">
                <a:latin typeface="微軟正黑體" panose="020B0604030504040204" pitchFamily="34" charset="-120"/>
                <a:ea typeface="微軟正黑體" panose="020B0604030504040204" pitchFamily="34" charset="-120"/>
              </a:rPr>
              <a:t>高職</a:t>
            </a:r>
            <a:r>
              <a:rPr lang="zh-TW" altLang="zh-TW" sz="2000" dirty="0">
                <a:latin typeface="微軟正黑體" panose="020B0604030504040204" pitchFamily="34" charset="-120"/>
                <a:ea typeface="微軟正黑體" panose="020B0604030504040204" pitchFamily="34" charset="-120"/>
              </a:rPr>
              <a:t>學生</a:t>
            </a:r>
            <a:r>
              <a:rPr lang="en-US" altLang="zh-TW" sz="2000" dirty="0">
                <a:latin typeface="微軟正黑體" panose="020B0604030504040204" pitchFamily="34" charset="-120"/>
                <a:ea typeface="微軟正黑體" panose="020B0604030504040204" pitchFamily="34" charset="-120"/>
              </a:rPr>
              <a:t>104</a:t>
            </a:r>
            <a:r>
              <a:rPr lang="zh-TW" altLang="en-US" sz="2000" dirty="0">
                <a:latin typeface="微軟正黑體" panose="020B0604030504040204" pitchFamily="34" charset="-120"/>
                <a:ea typeface="微軟正黑體" panose="020B0604030504040204" pitchFamily="34" charset="-120"/>
              </a:rPr>
              <a:t>年</a:t>
            </a:r>
            <a:r>
              <a:rPr lang="zh-TW" altLang="zh-TW" sz="2000" dirty="0">
                <a:latin typeface="微軟正黑體" panose="020B0604030504040204" pitchFamily="34" charset="-120"/>
                <a:ea typeface="微軟正黑體" panose="020B0604030504040204" pitchFamily="34" charset="-120"/>
              </a:rPr>
              <a:t>專題暨創意競賽榮獲機械群創意組第</a:t>
            </a:r>
            <a:r>
              <a:rPr lang="en-US" altLang="zh-TW" sz="2000" dirty="0">
                <a:latin typeface="微軟正黑體" panose="020B0604030504040204" pitchFamily="34" charset="-120"/>
                <a:ea typeface="微軟正黑體" panose="020B0604030504040204" pitchFamily="34" charset="-120"/>
              </a:rPr>
              <a:t>1</a:t>
            </a:r>
            <a:r>
              <a:rPr lang="zh-TW" altLang="zh-TW" sz="2000" dirty="0">
                <a:latin typeface="微軟正黑體" panose="020B0604030504040204" pitchFamily="34" charset="-120"/>
                <a:ea typeface="微軟正黑體" panose="020B0604030504040204" pitchFamily="34" charset="-120"/>
              </a:rPr>
              <a:t>名。</a:t>
            </a:r>
          </a:p>
        </p:txBody>
      </p:sp>
      <p:grpSp>
        <p:nvGrpSpPr>
          <p:cNvPr id="15" name="群組 14"/>
          <p:cNvGrpSpPr/>
          <p:nvPr/>
        </p:nvGrpSpPr>
        <p:grpSpPr>
          <a:xfrm>
            <a:off x="0" y="5980410"/>
            <a:ext cx="4017337" cy="831850"/>
            <a:chOff x="0" y="5980410"/>
            <a:chExt cx="4017337" cy="831850"/>
          </a:xfrm>
        </p:grpSpPr>
        <p:pic>
          <p:nvPicPr>
            <p:cNvPr id="16" name="圖片 15"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16"/>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402817352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942242"/>
            <a:ext cx="10561822" cy="5130928"/>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2413"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專題製作、創意製作、花燈</a:t>
              </a:r>
              <a:r>
                <a:rPr lang="zh-TW" altLang="en-US" sz="2800" dirty="0" smtClean="0">
                  <a:solidFill>
                    <a:schemeClr val="bg1"/>
                  </a:solidFill>
                  <a:ea typeface="標楷體" pitchFamily="65" charset="-120"/>
                </a:rPr>
                <a:t>製作</a:t>
              </a:r>
              <a:endParaRPr lang="en-US" altLang="ja-JP" sz="2800" dirty="0">
                <a:solidFill>
                  <a:schemeClr val="bg1"/>
                </a:solidFill>
                <a:ea typeface="標楷體" pitchFamily="65" charset="-120"/>
              </a:endParaRPr>
            </a:p>
          </p:txBody>
        </p:sp>
      </p:grpSp>
      <p:sp>
        <p:nvSpPr>
          <p:cNvPr id="8" name="文字方塊 7"/>
          <p:cNvSpPr txBox="1"/>
          <p:nvPr/>
        </p:nvSpPr>
        <p:spPr>
          <a:xfrm>
            <a:off x="0" y="-1065"/>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103-5  </a:t>
            </a:r>
            <a:r>
              <a:rPr lang="zh-TW" altLang="en-US" sz="4800" dirty="0">
                <a:latin typeface="微軟正黑體" panose="020B0604030504040204" pitchFamily="34" charset="-120"/>
                <a:ea typeface="微軟正黑體" panose="020B0604030504040204" pitchFamily="34" charset="-120"/>
              </a:rPr>
              <a:t>提升學生創造力及務實致用能力</a:t>
            </a:r>
            <a:r>
              <a:rPr lang="zh-TW" altLang="en-US" sz="4800" dirty="0" smtClean="0">
                <a:latin typeface="微軟正黑體" panose="020B0604030504040204" pitchFamily="34" charset="-120"/>
                <a:ea typeface="微軟正黑體" panose="020B0604030504040204" pitchFamily="34" charset="-120"/>
              </a:rPr>
              <a:t>計畫</a:t>
            </a:r>
          </a:p>
        </p:txBody>
      </p:sp>
      <p:pic>
        <p:nvPicPr>
          <p:cNvPr id="15" name="圖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6850" y="1573408"/>
            <a:ext cx="2854134" cy="2083220"/>
          </a:xfrm>
          <a:prstGeom prst="rect">
            <a:avLst/>
          </a:prstGeom>
          <a:ln>
            <a:noFill/>
          </a:ln>
          <a:effectLst>
            <a:softEdge rad="112500"/>
          </a:effectLst>
        </p:spPr>
      </p:pic>
      <p:pic>
        <p:nvPicPr>
          <p:cNvPr id="16" name="圖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7714" y="1573408"/>
            <a:ext cx="2777627" cy="2083220"/>
          </a:xfrm>
          <a:prstGeom prst="rect">
            <a:avLst/>
          </a:prstGeom>
          <a:ln>
            <a:noFill/>
          </a:ln>
          <a:effectLst>
            <a:softEdge rad="112500"/>
          </a:effectLst>
        </p:spPr>
      </p:pic>
      <p:pic>
        <p:nvPicPr>
          <p:cNvPr id="17" name="圖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2071" y="1573408"/>
            <a:ext cx="2820528" cy="2082764"/>
          </a:xfrm>
          <a:prstGeom prst="rect">
            <a:avLst/>
          </a:prstGeom>
          <a:ln>
            <a:noFill/>
          </a:ln>
          <a:effectLst>
            <a:softEdge rad="112500"/>
          </a:effectLst>
        </p:spPr>
      </p:pic>
      <p:pic>
        <p:nvPicPr>
          <p:cNvPr id="18" name="圖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850" y="3805627"/>
            <a:ext cx="2849698" cy="2121022"/>
          </a:xfrm>
          <a:prstGeom prst="rect">
            <a:avLst/>
          </a:prstGeom>
          <a:ln>
            <a:noFill/>
          </a:ln>
          <a:effectLst>
            <a:softEdge rad="112500"/>
          </a:effectLst>
        </p:spPr>
      </p:pic>
      <p:pic>
        <p:nvPicPr>
          <p:cNvPr id="19" name="圖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7715" y="3805627"/>
            <a:ext cx="2777627" cy="2121022"/>
          </a:xfrm>
          <a:prstGeom prst="rect">
            <a:avLst/>
          </a:prstGeom>
          <a:ln>
            <a:noFill/>
          </a:ln>
          <a:effectLst>
            <a:softEdge rad="112500"/>
          </a:effectLst>
        </p:spPr>
      </p:pic>
      <p:pic>
        <p:nvPicPr>
          <p:cNvPr id="20" name="圖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4010" y="3805627"/>
            <a:ext cx="2828029" cy="2121022"/>
          </a:xfrm>
          <a:prstGeom prst="rect">
            <a:avLst/>
          </a:prstGeom>
          <a:ln>
            <a:noFill/>
          </a:ln>
          <a:effectLst>
            <a:softEdge rad="112500"/>
          </a:effectLst>
        </p:spPr>
      </p:pic>
      <p:grpSp>
        <p:nvGrpSpPr>
          <p:cNvPr id="21" name="群組 20"/>
          <p:cNvGrpSpPr/>
          <p:nvPr/>
        </p:nvGrpSpPr>
        <p:grpSpPr>
          <a:xfrm>
            <a:off x="0" y="5980410"/>
            <a:ext cx="4017337" cy="831850"/>
            <a:chOff x="0" y="5980410"/>
            <a:chExt cx="4017337" cy="831850"/>
          </a:xfrm>
        </p:grpSpPr>
        <p:pic>
          <p:nvPicPr>
            <p:cNvPr id="22" name="圖片 21" descr="校徽.jpg"/>
            <p:cNvPicPr>
              <a:picLocks noChangeAspect="1"/>
            </p:cNvPicPr>
            <p:nvPr/>
          </p:nvPicPr>
          <p:blipFill>
            <a:blip r:embed="rId8">
              <a:extLst>
                <a:ext uri="{BEBA8EAE-BF5A-486C-A8C5-ECC9F3942E4B}">
                  <a14:imgProps xmlns:a14="http://schemas.microsoft.com/office/drawing/2010/main">
                    <a14:imgLayer r:embed="rId9">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字方塊 22"/>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24764664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986815"/>
            <a:ext cx="10561822" cy="2526024"/>
            <a:chOff x="521" y="825"/>
            <a:chExt cx="4718" cy="1347"/>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25"/>
              <a:ext cx="1314" cy="207"/>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校內金頭腦</a:t>
              </a:r>
              <a:r>
                <a:rPr lang="zh-TW" altLang="en-US" sz="2800" dirty="0">
                  <a:solidFill>
                    <a:schemeClr val="bg1"/>
                  </a:solidFill>
                  <a:ea typeface="標楷體" pitchFamily="65" charset="-120"/>
                </a:rPr>
                <a:t>競賽</a:t>
              </a:r>
              <a:endParaRPr lang="en-US" altLang="ja-JP" sz="2800" dirty="0">
                <a:solidFill>
                  <a:schemeClr val="bg1"/>
                </a:solidFill>
                <a:ea typeface="標楷體" pitchFamily="65" charset="-120"/>
              </a:endParaRPr>
            </a:p>
          </p:txBody>
        </p:sp>
      </p:grpSp>
      <p:sp>
        <p:nvSpPr>
          <p:cNvPr id="8" name="文字方塊 7"/>
          <p:cNvSpPr txBox="1"/>
          <p:nvPr/>
        </p:nvSpPr>
        <p:spPr>
          <a:xfrm>
            <a:off x="0" y="-1065"/>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103-5  </a:t>
            </a:r>
            <a:r>
              <a:rPr lang="zh-TW" altLang="en-US" sz="4800" dirty="0">
                <a:latin typeface="微軟正黑體" panose="020B0604030504040204" pitchFamily="34" charset="-120"/>
                <a:ea typeface="微軟正黑體" panose="020B0604030504040204" pitchFamily="34" charset="-120"/>
              </a:rPr>
              <a:t>提升學生創造力及務實致用能力</a:t>
            </a:r>
            <a:r>
              <a:rPr lang="zh-TW" altLang="en-US" sz="4800" dirty="0" smtClean="0">
                <a:latin typeface="微軟正黑體" panose="020B0604030504040204" pitchFamily="34" charset="-120"/>
                <a:ea typeface="微軟正黑體" panose="020B0604030504040204" pitchFamily="34" charset="-120"/>
              </a:rPr>
              <a:t>計畫</a:t>
            </a:r>
          </a:p>
        </p:txBody>
      </p:sp>
      <p:pic>
        <p:nvPicPr>
          <p:cNvPr id="21" name="圖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253" y="1538637"/>
            <a:ext cx="2958579" cy="1626263"/>
          </a:xfrm>
          <a:prstGeom prst="rect">
            <a:avLst/>
          </a:prstGeom>
          <a:ln>
            <a:noFill/>
          </a:ln>
          <a:effectLst>
            <a:softEdge rad="112500"/>
          </a:effectLst>
        </p:spPr>
      </p:pic>
      <p:pic>
        <p:nvPicPr>
          <p:cNvPr id="22" name="圖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485" y="1517042"/>
            <a:ext cx="3021227" cy="1660698"/>
          </a:xfrm>
          <a:prstGeom prst="rect">
            <a:avLst/>
          </a:prstGeom>
          <a:ln>
            <a:noFill/>
          </a:ln>
          <a:effectLst>
            <a:softEdge rad="112500"/>
          </a:effectLst>
        </p:spPr>
      </p:pic>
      <p:pic>
        <p:nvPicPr>
          <p:cNvPr id="23" name="圖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917" y="1517042"/>
            <a:ext cx="2806103" cy="1644136"/>
          </a:xfrm>
          <a:prstGeom prst="rect">
            <a:avLst/>
          </a:prstGeom>
          <a:ln>
            <a:noFill/>
          </a:ln>
          <a:effectLst>
            <a:softEdge rad="112500"/>
          </a:effectLst>
        </p:spPr>
      </p:pic>
      <p:grpSp>
        <p:nvGrpSpPr>
          <p:cNvPr id="24" name="Group 4"/>
          <p:cNvGrpSpPr>
            <a:grpSpLocks/>
          </p:cNvGrpSpPr>
          <p:nvPr/>
        </p:nvGrpSpPr>
        <p:grpSpPr bwMode="auto">
          <a:xfrm>
            <a:off x="715778" y="3578555"/>
            <a:ext cx="10561822" cy="2513312"/>
            <a:chOff x="521" y="825"/>
            <a:chExt cx="4718" cy="1347"/>
          </a:xfrm>
        </p:grpSpPr>
        <p:sp>
          <p:nvSpPr>
            <p:cNvPr id="25"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26" name="AutoShape 6"/>
            <p:cNvSpPr>
              <a:spLocks noChangeArrowheads="1"/>
            </p:cNvSpPr>
            <p:nvPr/>
          </p:nvSpPr>
          <p:spPr bwMode="auto">
            <a:xfrm>
              <a:off x="703" y="825"/>
              <a:ext cx="1965" cy="207"/>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校內專題</a:t>
              </a:r>
              <a:r>
                <a:rPr lang="zh-TW" altLang="en-US" sz="2800" dirty="0">
                  <a:solidFill>
                    <a:schemeClr val="bg1"/>
                  </a:solidFill>
                  <a:ea typeface="標楷體" pitchFamily="65" charset="-120"/>
                </a:rPr>
                <a:t>製作暨創意競賽</a:t>
              </a:r>
            </a:p>
          </p:txBody>
        </p:sp>
      </p:grpSp>
      <p:pic>
        <p:nvPicPr>
          <p:cNvPr id="27" name="圖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3253" y="4263373"/>
            <a:ext cx="2958579" cy="1597234"/>
          </a:xfrm>
          <a:prstGeom prst="rect">
            <a:avLst/>
          </a:prstGeom>
          <a:ln>
            <a:noFill/>
          </a:ln>
          <a:effectLst>
            <a:softEdge rad="112500"/>
          </a:effectLst>
        </p:spPr>
      </p:pic>
      <p:pic>
        <p:nvPicPr>
          <p:cNvPr id="28" name="圖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3235" y="4263373"/>
            <a:ext cx="3005649" cy="1597234"/>
          </a:xfrm>
          <a:prstGeom prst="rect">
            <a:avLst/>
          </a:prstGeom>
          <a:ln>
            <a:noFill/>
          </a:ln>
          <a:effectLst>
            <a:softEdge rad="112500"/>
          </a:effectLst>
        </p:spPr>
      </p:pic>
      <p:pic>
        <p:nvPicPr>
          <p:cNvPr id="29" name="圖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9917" y="4253415"/>
            <a:ext cx="2965138" cy="1600775"/>
          </a:xfrm>
          <a:prstGeom prst="rect">
            <a:avLst/>
          </a:prstGeom>
          <a:ln>
            <a:noFill/>
          </a:ln>
          <a:effectLst>
            <a:softEdge rad="112500"/>
          </a:effectLst>
        </p:spPr>
      </p:pic>
      <p:grpSp>
        <p:nvGrpSpPr>
          <p:cNvPr id="18" name="群組 17"/>
          <p:cNvGrpSpPr/>
          <p:nvPr/>
        </p:nvGrpSpPr>
        <p:grpSpPr>
          <a:xfrm>
            <a:off x="0" y="5980410"/>
            <a:ext cx="4017337" cy="831850"/>
            <a:chOff x="0" y="5980410"/>
            <a:chExt cx="4017337" cy="831850"/>
          </a:xfrm>
        </p:grpSpPr>
        <p:pic>
          <p:nvPicPr>
            <p:cNvPr id="19" name="圖片 18" descr="校徽.jpg"/>
            <p:cNvPicPr>
              <a:picLocks noChangeAspect="1"/>
            </p:cNvPicPr>
            <p:nvPr/>
          </p:nvPicPr>
          <p:blipFill>
            <a:blip r:embed="rId8">
              <a:extLst>
                <a:ext uri="{BEBA8EAE-BF5A-486C-A8C5-ECC9F3942E4B}">
                  <a14:imgProps xmlns:a14="http://schemas.microsoft.com/office/drawing/2010/main">
                    <a14:imgLayer r:embed="rId9">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85490788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子計畫概況及成果</a:t>
            </a:r>
            <a:endParaRPr lang="zh-TW" altLang="en-US" sz="5400"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724485" y="1600597"/>
            <a:ext cx="10743027" cy="374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rPr>
              <a:t>103-6  </a:t>
            </a: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提升學生及社區產業電腦輔助造型與模具設計實務計畫</a:t>
            </a:r>
            <a:endPar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ctr"/>
            <a:endParaRPr lang="en-US" altLang="zh-TW" sz="4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承辦單位：實習處</a:t>
            </a:r>
            <a:endPar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6426073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0" y="-6279"/>
            <a:ext cx="12191999" cy="1323439"/>
          </a:xfrm>
          <a:prstGeom prst="rect">
            <a:avLst/>
          </a:prstGeom>
          <a:noFill/>
        </p:spPr>
        <p:txBody>
          <a:bodyPr wrap="square" rtlCol="0">
            <a:spAutoFit/>
          </a:bodyPr>
          <a:lstStyle/>
          <a:p>
            <a:pPr algn="ctr"/>
            <a:r>
              <a:rPr lang="en-US" altLang="zh-TW" sz="4000" dirty="0">
                <a:latin typeface="微軟正黑體" panose="020B0604030504040204" pitchFamily="34" charset="-120"/>
                <a:ea typeface="微軟正黑體" panose="020B0604030504040204" pitchFamily="34" charset="-120"/>
              </a:rPr>
              <a:t>103-6  </a:t>
            </a:r>
            <a:r>
              <a:rPr lang="zh-TW" altLang="en-US" sz="4000" dirty="0">
                <a:latin typeface="微軟正黑體" panose="020B0604030504040204" pitchFamily="34" charset="-120"/>
                <a:ea typeface="微軟正黑體" panose="020B0604030504040204" pitchFamily="34" charset="-120"/>
              </a:rPr>
              <a:t>提升學生及社區產業電腦輔助造型與模具設計實務計畫</a:t>
            </a:r>
          </a:p>
        </p:txBody>
      </p:sp>
      <p:sp>
        <p:nvSpPr>
          <p:cNvPr id="9" name="文字方塊 8"/>
          <p:cNvSpPr txBox="1"/>
          <p:nvPr/>
        </p:nvSpPr>
        <p:spPr>
          <a:xfrm>
            <a:off x="2035221" y="1861070"/>
            <a:ext cx="8121556" cy="3354765"/>
          </a:xfrm>
          <a:prstGeom prst="rect">
            <a:avLst/>
          </a:prstGeom>
          <a:noFill/>
        </p:spPr>
        <p:txBody>
          <a:bodyPr wrap="square" rtlCol="0">
            <a:spAutoFit/>
          </a:bodyPr>
          <a:lstStyle/>
          <a:p>
            <a:pPr algn="ctr"/>
            <a:r>
              <a:rPr lang="zh-TW" altLang="en-US" sz="4800" b="1" dirty="0" smtClean="0">
                <a:latin typeface="微軟正黑體" panose="020B0604030504040204" pitchFamily="34" charset="-120"/>
                <a:ea typeface="微軟正黑體" panose="020B0604030504040204" pitchFamily="34" charset="-120"/>
              </a:rPr>
              <a:t>辦理項目</a:t>
            </a:r>
            <a:endParaRPr lang="en-US" altLang="zh-TW" sz="4800" b="1" dirty="0" smtClean="0">
              <a:latin typeface="微軟正黑體" panose="020B0604030504040204" pitchFamily="34" charset="-120"/>
              <a:ea typeface="微軟正黑體" panose="020B0604030504040204" pitchFamily="34" charset="-120"/>
            </a:endParaRPr>
          </a:p>
          <a:p>
            <a:pPr algn="ctr"/>
            <a:endParaRPr lang="en-US" altLang="zh-TW" sz="2000" dirty="0" smtClean="0">
              <a:latin typeface="微軟正黑體" panose="020B0604030504040204" pitchFamily="34" charset="-120"/>
              <a:ea typeface="微軟正黑體" panose="020B0604030504040204" pitchFamily="34" charset="-120"/>
            </a:endParaRPr>
          </a:p>
          <a:p>
            <a:pPr>
              <a:lnSpc>
                <a:spcPct val="150000"/>
              </a:lnSpc>
            </a:pPr>
            <a:r>
              <a:rPr lang="en-US" altLang="zh-TW" sz="3200" dirty="0" smtClean="0">
                <a:latin typeface="微軟正黑體" panose="020B0604030504040204" pitchFamily="34" charset="-120"/>
                <a:ea typeface="微軟正黑體" panose="020B0604030504040204" pitchFamily="34" charset="-120"/>
              </a:rPr>
              <a:t>1.</a:t>
            </a:r>
            <a:r>
              <a:rPr lang="zh-TW" altLang="en-US" sz="3200" dirty="0" smtClean="0">
                <a:latin typeface="微軟正黑體" panose="020B0604030504040204" pitchFamily="34" charset="-120"/>
                <a:ea typeface="微軟正黑體" panose="020B0604030504040204" pitchFamily="34" charset="-120"/>
              </a:rPr>
              <a:t>辦理</a:t>
            </a:r>
            <a:r>
              <a:rPr lang="zh-TW" altLang="en-US" sz="3200" dirty="0">
                <a:latin typeface="微軟正黑體" panose="020B0604030504040204" pitchFamily="34" charset="-120"/>
                <a:ea typeface="微軟正黑體" panose="020B0604030504040204" pitchFamily="34" charset="-120"/>
              </a:rPr>
              <a:t>電腦輔助造型與模具設計實務研習班。</a:t>
            </a:r>
          </a:p>
          <a:p>
            <a:pPr>
              <a:lnSpc>
                <a:spcPct val="150000"/>
              </a:lnSpc>
            </a:pPr>
            <a:r>
              <a:rPr lang="en-US" altLang="zh-TW" sz="3200" dirty="0" smtClean="0">
                <a:latin typeface="微軟正黑體" panose="020B0604030504040204" pitchFamily="34" charset="-120"/>
                <a:ea typeface="微軟正黑體" panose="020B0604030504040204" pitchFamily="34" charset="-120"/>
              </a:rPr>
              <a:t>2.</a:t>
            </a:r>
            <a:r>
              <a:rPr lang="zh-TW" altLang="en-US" sz="3200" dirty="0" smtClean="0">
                <a:latin typeface="微軟正黑體" panose="020B0604030504040204" pitchFamily="34" charset="-120"/>
                <a:ea typeface="微軟正黑體" panose="020B0604030504040204" pitchFamily="34" charset="-120"/>
              </a:rPr>
              <a:t>辦理</a:t>
            </a:r>
            <a:r>
              <a:rPr lang="zh-TW" altLang="en-US" sz="3200" dirty="0">
                <a:latin typeface="微軟正黑體" panose="020B0604030504040204" pitchFamily="34" charset="-120"/>
                <a:ea typeface="微軟正黑體" panose="020B0604030504040204" pitchFamily="34" charset="-120"/>
              </a:rPr>
              <a:t>各項專業研習活動。</a:t>
            </a:r>
          </a:p>
          <a:p>
            <a:pPr>
              <a:lnSpc>
                <a:spcPct val="150000"/>
              </a:lnSpc>
            </a:pPr>
            <a:r>
              <a:rPr lang="en-US" altLang="zh-TW" sz="3200" dirty="0" smtClean="0">
                <a:latin typeface="微軟正黑體" panose="020B0604030504040204" pitchFamily="34" charset="-120"/>
                <a:ea typeface="微軟正黑體" panose="020B0604030504040204" pitchFamily="34" charset="-120"/>
              </a:rPr>
              <a:t>3.</a:t>
            </a:r>
            <a:r>
              <a:rPr lang="zh-TW" altLang="en-US" sz="3200" dirty="0" smtClean="0">
                <a:latin typeface="微軟正黑體" panose="020B0604030504040204" pitchFamily="34" charset="-120"/>
                <a:ea typeface="微軟正黑體" panose="020B0604030504040204" pitchFamily="34" charset="-120"/>
              </a:rPr>
              <a:t>充實</a:t>
            </a:r>
            <a:r>
              <a:rPr lang="zh-TW" altLang="en-US" sz="3200" dirty="0">
                <a:latin typeface="微軟正黑體" panose="020B0604030504040204" pitchFamily="34" charset="-120"/>
                <a:ea typeface="微軟正黑體" panose="020B0604030504040204" pitchFamily="34" charset="-120"/>
              </a:rPr>
              <a:t>軟、硬體設備。</a:t>
            </a:r>
          </a:p>
        </p:txBody>
      </p:sp>
      <p:grpSp>
        <p:nvGrpSpPr>
          <p:cNvPr id="12" name="群組 11"/>
          <p:cNvGrpSpPr/>
          <p:nvPr/>
        </p:nvGrpSpPr>
        <p:grpSpPr>
          <a:xfrm>
            <a:off x="0" y="5980410"/>
            <a:ext cx="4017337" cy="831850"/>
            <a:chOff x="0" y="5980410"/>
            <a:chExt cx="4017337" cy="831850"/>
          </a:xfrm>
        </p:grpSpPr>
        <p:pic>
          <p:nvPicPr>
            <p:cNvPr id="13" name="圖片 12"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7276920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820614" y="1539790"/>
            <a:ext cx="10550769" cy="3877985"/>
          </a:xfrm>
          <a:prstGeom prst="rect">
            <a:avLst/>
          </a:prstGeom>
          <a:noFill/>
        </p:spPr>
        <p:txBody>
          <a:bodyPr wrap="square" rtlCol="0">
            <a:spAutoFit/>
          </a:bodyPr>
          <a:lstStyle/>
          <a:p>
            <a:pPr algn="ctr"/>
            <a:r>
              <a:rPr lang="zh-TW" altLang="en-US" sz="3600" b="1" dirty="0">
                <a:latin typeface="微軟正黑體" panose="020B0604030504040204" pitchFamily="34" charset="-120"/>
                <a:ea typeface="微軟正黑體" panose="020B0604030504040204" pitchFamily="34" charset="-120"/>
              </a:rPr>
              <a:t>預期</a:t>
            </a:r>
            <a:r>
              <a:rPr lang="zh-TW" altLang="en-US" sz="3600" b="1" dirty="0" smtClean="0">
                <a:latin typeface="微軟正黑體" panose="020B0604030504040204" pitchFamily="34" charset="-120"/>
                <a:ea typeface="微軟正黑體" panose="020B0604030504040204" pitchFamily="34" charset="-120"/>
              </a:rPr>
              <a:t>效益</a:t>
            </a:r>
          </a:p>
          <a:p>
            <a:pPr>
              <a:lnSpc>
                <a:spcPct val="150000"/>
              </a:lnSpc>
            </a:pPr>
            <a:r>
              <a:rPr lang="en-US" altLang="zh-TW" sz="2800" dirty="0" smtClean="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辦理電腦輔助造型與模具設計實務研習班：提升學生與社區</a:t>
            </a:r>
            <a:r>
              <a:rPr lang="zh-TW" altLang="en-US" sz="2800" dirty="0" smtClean="0">
                <a:latin typeface="微軟正黑體" panose="020B0604030504040204" pitchFamily="34" charset="-120"/>
                <a:ea typeface="微軟正黑體" panose="020B0604030504040204" pitchFamily="34" charset="-120"/>
              </a:rPr>
              <a:t>產業</a:t>
            </a:r>
            <a:endParaRPr lang="en-US" altLang="zh-TW" sz="2800" dirty="0" smtClean="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en-US" altLang="zh-TW" sz="2800" dirty="0" smtClean="0">
                <a:latin typeface="微軟正黑體" panose="020B0604030504040204" pitchFamily="34" charset="-120"/>
                <a:ea typeface="微軟正黑體" panose="020B0604030504040204" pitchFamily="34" charset="-120"/>
              </a:rPr>
              <a:t>  </a:t>
            </a:r>
            <a:r>
              <a:rPr lang="zh-TW" altLang="en-US" sz="2800" dirty="0" smtClean="0">
                <a:latin typeface="微軟正黑體" panose="020B0604030504040204" pitchFamily="34" charset="-120"/>
                <a:ea typeface="微軟正黑體" panose="020B0604030504040204" pitchFamily="34" charset="-120"/>
              </a:rPr>
              <a:t>專業</a:t>
            </a:r>
            <a:r>
              <a:rPr lang="zh-TW" altLang="en-US" sz="2800" dirty="0">
                <a:latin typeface="微軟正黑體" panose="020B0604030504040204" pitchFamily="34" charset="-120"/>
                <a:ea typeface="微軟正黑體" panose="020B0604030504040204" pitchFamily="34" charset="-120"/>
              </a:rPr>
              <a:t>技能務實致用，落實政府優質計畫美意。</a:t>
            </a:r>
          </a:p>
          <a:p>
            <a:pPr>
              <a:lnSpc>
                <a:spcPct val="150000"/>
              </a:lnSpc>
            </a:pPr>
            <a:r>
              <a:rPr lang="en-US" altLang="zh-TW" sz="2800" dirty="0" smtClean="0">
                <a:latin typeface="微軟正黑體" panose="020B0604030504040204" pitchFamily="34" charset="-120"/>
                <a:ea typeface="微軟正黑體" panose="020B0604030504040204" pitchFamily="34" charset="-120"/>
              </a:rPr>
              <a:t>2.</a:t>
            </a:r>
            <a:r>
              <a:rPr lang="zh-TW" altLang="en-US" sz="2800" dirty="0" smtClean="0">
                <a:latin typeface="微軟正黑體" panose="020B0604030504040204" pitchFamily="34" charset="-120"/>
                <a:ea typeface="微軟正黑體" panose="020B0604030504040204" pitchFamily="34" charset="-120"/>
              </a:rPr>
              <a:t>提供</a:t>
            </a:r>
            <a:r>
              <a:rPr lang="zh-TW" altLang="en-US" sz="2800" dirty="0">
                <a:latin typeface="微軟正黑體" panose="020B0604030504040204" pitchFamily="34" charset="-120"/>
                <a:ea typeface="微軟正黑體" panose="020B0604030504040204" pitchFamily="34" charset="-120"/>
              </a:rPr>
              <a:t>學員電腦輔助設計製圖課程，增進學員專業能力。</a:t>
            </a:r>
          </a:p>
          <a:p>
            <a:pPr>
              <a:lnSpc>
                <a:spcPct val="150000"/>
              </a:lnSpc>
            </a:pPr>
            <a:r>
              <a:rPr lang="en-US" altLang="zh-TW" sz="2800" dirty="0" smtClean="0">
                <a:latin typeface="微軟正黑體" panose="020B0604030504040204" pitchFamily="34" charset="-120"/>
                <a:ea typeface="微軟正黑體" panose="020B0604030504040204" pitchFamily="34" charset="-120"/>
              </a:rPr>
              <a:t>3.</a:t>
            </a:r>
            <a:r>
              <a:rPr lang="zh-TW" altLang="en-US" sz="2800" dirty="0" smtClean="0">
                <a:latin typeface="微軟正黑體" panose="020B0604030504040204" pitchFamily="34" charset="-120"/>
                <a:ea typeface="微軟正黑體" panose="020B0604030504040204" pitchFamily="34" charset="-120"/>
              </a:rPr>
              <a:t>充實</a:t>
            </a:r>
            <a:r>
              <a:rPr lang="zh-TW" altLang="en-US" sz="2800" dirty="0">
                <a:latin typeface="微軟正黑體" panose="020B0604030504040204" pitchFamily="34" charset="-120"/>
                <a:ea typeface="微軟正黑體" panose="020B0604030504040204" pitchFamily="34" charset="-120"/>
              </a:rPr>
              <a:t>本校相關軟、硬體設備。</a:t>
            </a:r>
          </a:p>
          <a:p>
            <a:pPr>
              <a:lnSpc>
                <a:spcPct val="150000"/>
              </a:lnSpc>
            </a:pPr>
            <a:r>
              <a:rPr lang="en-US" altLang="zh-TW" sz="2800" dirty="0" smtClean="0">
                <a:latin typeface="微軟正黑體" panose="020B0604030504040204" pitchFamily="34" charset="-120"/>
                <a:ea typeface="微軟正黑體" panose="020B0604030504040204" pitchFamily="34" charset="-120"/>
              </a:rPr>
              <a:t>4.</a:t>
            </a:r>
            <a:r>
              <a:rPr lang="zh-TW" altLang="en-US" sz="2800" dirty="0" smtClean="0">
                <a:latin typeface="微軟正黑體" panose="020B0604030504040204" pitchFamily="34" charset="-120"/>
                <a:ea typeface="微軟正黑體" panose="020B0604030504040204" pitchFamily="34" charset="-120"/>
              </a:rPr>
              <a:t>編纂</a:t>
            </a:r>
            <a:r>
              <a:rPr lang="zh-TW" altLang="en-US" sz="2800" dirty="0">
                <a:latin typeface="微軟正黑體" panose="020B0604030504040204" pitchFamily="34" charset="-120"/>
                <a:ea typeface="微軟正黑體" panose="020B0604030504040204" pitchFamily="34" charset="-120"/>
              </a:rPr>
              <a:t>專業技術教材並提供社區產業與學生專業技術諮詢服務。</a:t>
            </a:r>
          </a:p>
        </p:txBody>
      </p:sp>
      <p:sp>
        <p:nvSpPr>
          <p:cNvPr id="8" name="文字方塊 7"/>
          <p:cNvSpPr txBox="1"/>
          <p:nvPr/>
        </p:nvSpPr>
        <p:spPr>
          <a:xfrm>
            <a:off x="0" y="-6279"/>
            <a:ext cx="12191999" cy="1323439"/>
          </a:xfrm>
          <a:prstGeom prst="rect">
            <a:avLst/>
          </a:prstGeom>
          <a:noFill/>
        </p:spPr>
        <p:txBody>
          <a:bodyPr wrap="square" rtlCol="0">
            <a:spAutoFit/>
          </a:bodyPr>
          <a:lstStyle/>
          <a:p>
            <a:pPr algn="ctr"/>
            <a:r>
              <a:rPr lang="en-US" altLang="zh-TW" sz="4000" dirty="0">
                <a:latin typeface="微軟正黑體" panose="020B0604030504040204" pitchFamily="34" charset="-120"/>
                <a:ea typeface="微軟正黑體" panose="020B0604030504040204" pitchFamily="34" charset="-120"/>
              </a:rPr>
              <a:t>103-6  </a:t>
            </a:r>
            <a:r>
              <a:rPr lang="zh-TW" altLang="en-US" sz="4000" dirty="0">
                <a:latin typeface="微軟正黑體" panose="020B0604030504040204" pitchFamily="34" charset="-120"/>
                <a:ea typeface="微軟正黑體" panose="020B0604030504040204" pitchFamily="34" charset="-120"/>
              </a:rPr>
              <a:t>提升學生及社區產業電腦輔助造型與模具設計實務計畫</a:t>
            </a:r>
          </a:p>
        </p:txBody>
      </p:sp>
      <p:grpSp>
        <p:nvGrpSpPr>
          <p:cNvPr id="7" name="群組 6"/>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8721736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64341"/>
            <a:ext cx="10561822" cy="4916069"/>
            <a:chOff x="521" y="864"/>
            <a:chExt cx="4718" cy="1308"/>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4"/>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量化成效</a:t>
              </a:r>
              <a:endParaRPr lang="en-US" altLang="ja-JP" sz="2800" dirty="0">
                <a:solidFill>
                  <a:schemeClr val="bg1"/>
                </a:solidFill>
                <a:ea typeface="標楷體" pitchFamily="65" charset="-120"/>
              </a:endParaRPr>
            </a:p>
          </p:txBody>
        </p:sp>
      </p:grpSp>
      <p:sp>
        <p:nvSpPr>
          <p:cNvPr id="15" name="文字方塊 14"/>
          <p:cNvSpPr txBox="1"/>
          <p:nvPr/>
        </p:nvSpPr>
        <p:spPr>
          <a:xfrm>
            <a:off x="0" y="-6279"/>
            <a:ext cx="12191999" cy="1323439"/>
          </a:xfrm>
          <a:prstGeom prst="rect">
            <a:avLst/>
          </a:prstGeom>
          <a:noFill/>
        </p:spPr>
        <p:txBody>
          <a:bodyPr wrap="square" rtlCol="0">
            <a:spAutoFit/>
          </a:bodyPr>
          <a:lstStyle/>
          <a:p>
            <a:pPr algn="ctr"/>
            <a:r>
              <a:rPr lang="en-US" altLang="zh-TW" sz="4000" dirty="0">
                <a:latin typeface="微軟正黑體" panose="020B0604030504040204" pitchFamily="34" charset="-120"/>
                <a:ea typeface="微軟正黑體" panose="020B0604030504040204" pitchFamily="34" charset="-120"/>
              </a:rPr>
              <a:t>103-6  </a:t>
            </a:r>
            <a:r>
              <a:rPr lang="zh-TW" altLang="en-US" sz="4000" dirty="0">
                <a:latin typeface="微軟正黑體" panose="020B0604030504040204" pitchFamily="34" charset="-120"/>
                <a:ea typeface="微軟正黑體" panose="020B0604030504040204" pitchFamily="34" charset="-120"/>
              </a:rPr>
              <a:t>提升學生及社區產業電腦輔助造型與模具設計實務計畫</a:t>
            </a:r>
          </a:p>
        </p:txBody>
      </p:sp>
      <p:graphicFrame>
        <p:nvGraphicFramePr>
          <p:cNvPr id="16" name="表格 15"/>
          <p:cNvGraphicFramePr>
            <a:graphicFrameLocks noGrp="1"/>
          </p:cNvGraphicFramePr>
          <p:nvPr>
            <p:extLst>
              <p:ext uri="{D42A27DB-BD31-4B8C-83A1-F6EECF244321}">
                <p14:modId xmlns:p14="http://schemas.microsoft.com/office/powerpoint/2010/main" val="2551454510"/>
              </p:ext>
            </p:extLst>
          </p:nvPr>
        </p:nvGraphicFramePr>
        <p:xfrm>
          <a:off x="1123207" y="1806034"/>
          <a:ext cx="9688954" cy="3609422"/>
        </p:xfrm>
        <a:graphic>
          <a:graphicData uri="http://schemas.openxmlformats.org/drawingml/2006/table">
            <a:tbl>
              <a:tblPr firstRow="1" firstCol="1" lastRow="1" lastCol="1" bandRow="1" bandCol="1"/>
              <a:tblGrid>
                <a:gridCol w="606739">
                  <a:extLst>
                    <a:ext uri="{9D8B030D-6E8A-4147-A177-3AD203B41FA5}">
                      <a16:colId xmlns:a16="http://schemas.microsoft.com/office/drawing/2014/main" xmlns="" val="20000"/>
                    </a:ext>
                  </a:extLst>
                </a:gridCol>
                <a:gridCol w="3374493">
                  <a:extLst>
                    <a:ext uri="{9D8B030D-6E8A-4147-A177-3AD203B41FA5}">
                      <a16:colId xmlns:a16="http://schemas.microsoft.com/office/drawing/2014/main" xmlns="" val="20001"/>
                    </a:ext>
                  </a:extLst>
                </a:gridCol>
                <a:gridCol w="1520341">
                  <a:extLst>
                    <a:ext uri="{9D8B030D-6E8A-4147-A177-3AD203B41FA5}">
                      <a16:colId xmlns:a16="http://schemas.microsoft.com/office/drawing/2014/main" xmlns="" val="20002"/>
                    </a:ext>
                  </a:extLst>
                </a:gridCol>
                <a:gridCol w="1314194">
                  <a:extLst>
                    <a:ext uri="{9D8B030D-6E8A-4147-A177-3AD203B41FA5}">
                      <a16:colId xmlns:a16="http://schemas.microsoft.com/office/drawing/2014/main" xmlns="" val="20003"/>
                    </a:ext>
                  </a:extLst>
                </a:gridCol>
                <a:gridCol w="1352846">
                  <a:extLst>
                    <a:ext uri="{9D8B030D-6E8A-4147-A177-3AD203B41FA5}">
                      <a16:colId xmlns:a16="http://schemas.microsoft.com/office/drawing/2014/main" xmlns="" val="20004"/>
                    </a:ext>
                  </a:extLst>
                </a:gridCol>
                <a:gridCol w="1520341">
                  <a:extLst>
                    <a:ext uri="{9D8B030D-6E8A-4147-A177-3AD203B41FA5}">
                      <a16:colId xmlns:a16="http://schemas.microsoft.com/office/drawing/2014/main" xmlns="" val="20005"/>
                    </a:ext>
                  </a:extLst>
                </a:gridCol>
              </a:tblGrid>
              <a:tr h="293498">
                <a:tc rowSpan="2" gridSpan="2">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指標項目</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rowSpan="2" hMerge="1">
                  <a:txBody>
                    <a:bodyPr/>
                    <a:lstStyle/>
                    <a:p>
                      <a:endParaRPr lang="zh-TW" altLang="en-US"/>
                    </a:p>
                  </a:txBody>
                  <a:tcPr/>
                </a:tc>
                <a:tc gridSpan="2">
                  <a:txBody>
                    <a:bodyPr/>
                    <a:lstStyle/>
                    <a:p>
                      <a:pPr algn="ctr">
                        <a:spcBef>
                          <a:spcPts val="250"/>
                        </a:spcBef>
                        <a:spcAft>
                          <a:spcPts val="250"/>
                        </a:spcAft>
                      </a:pPr>
                      <a:r>
                        <a:rPr lang="en-US" sz="1800" b="1" kern="0" baseline="0" dirty="0">
                          <a:solidFill>
                            <a:schemeClr val="bg1"/>
                          </a:solidFill>
                          <a:effectLst/>
                          <a:latin typeface="微軟正黑體" panose="020B0604030504040204" pitchFamily="34" charset="-120"/>
                          <a:ea typeface="微軟正黑體" panose="020B0604030504040204" pitchFamily="34" charset="-120"/>
                        </a:rPr>
                        <a:t>103</a:t>
                      </a:r>
                      <a:r>
                        <a:rPr lang="zh-TW" sz="1800" b="1" kern="0" baseline="0" dirty="0">
                          <a:solidFill>
                            <a:schemeClr val="bg1"/>
                          </a:solidFill>
                          <a:effectLst/>
                          <a:latin typeface="微軟正黑體" panose="020B0604030504040204" pitchFamily="34" charset="-120"/>
                          <a:ea typeface="微軟正黑體" panose="020B0604030504040204" pitchFamily="34" charset="-120"/>
                        </a:rPr>
                        <a:t>學年度</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hMerge="1">
                  <a:txBody>
                    <a:bodyPr/>
                    <a:lstStyle/>
                    <a:p>
                      <a:endParaRPr lang="zh-TW" altLang="en-US"/>
                    </a:p>
                  </a:txBody>
                  <a:tcPr/>
                </a:tc>
                <a:tc gridSpan="2">
                  <a:txBody>
                    <a:bodyPr/>
                    <a:lstStyle/>
                    <a:p>
                      <a:pPr algn="ctr">
                        <a:spcBef>
                          <a:spcPts val="250"/>
                        </a:spcBef>
                        <a:spcAft>
                          <a:spcPts val="250"/>
                        </a:spcAft>
                      </a:pPr>
                      <a:r>
                        <a:rPr lang="en-US" sz="1800" b="1" kern="0" baseline="0" dirty="0">
                          <a:solidFill>
                            <a:schemeClr val="bg1"/>
                          </a:solidFill>
                          <a:effectLst/>
                          <a:latin typeface="微軟正黑體" panose="020B0604030504040204" pitchFamily="34" charset="-120"/>
                          <a:ea typeface="微軟正黑體" panose="020B0604030504040204" pitchFamily="34" charset="-120"/>
                        </a:rPr>
                        <a:t>104</a:t>
                      </a:r>
                      <a:r>
                        <a:rPr lang="zh-TW" sz="1800" b="1" kern="0" baseline="0" dirty="0">
                          <a:solidFill>
                            <a:schemeClr val="bg1"/>
                          </a:solidFill>
                          <a:effectLst/>
                          <a:latin typeface="微軟正黑體" panose="020B0604030504040204" pitchFamily="34" charset="-120"/>
                          <a:ea typeface="微軟正黑體" panose="020B0604030504040204" pitchFamily="34" charset="-120"/>
                        </a:rPr>
                        <a:t>學年度</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hMerge="1">
                  <a:txBody>
                    <a:bodyPr/>
                    <a:lstStyle/>
                    <a:p>
                      <a:endParaRPr lang="zh-TW" altLang="en-US"/>
                    </a:p>
                  </a:txBody>
                  <a:tcPr/>
                </a:tc>
                <a:extLst>
                  <a:ext uri="{0D108BD9-81ED-4DB2-BD59-A6C34878D82A}">
                    <a16:rowId xmlns:a16="http://schemas.microsoft.com/office/drawing/2014/main" xmlns="" val="10000"/>
                  </a:ext>
                </a:extLst>
              </a:tr>
              <a:tr h="386687">
                <a:tc gridSpan="2" vMerge="1">
                  <a:txBody>
                    <a:bodyPr/>
                    <a:lstStyle/>
                    <a:p>
                      <a:endParaRPr lang="zh-TW" altLang="en-US"/>
                    </a:p>
                  </a:txBody>
                  <a:tcPr/>
                </a:tc>
                <a:tc hMerge="1" vMerge="1">
                  <a:txBody>
                    <a:bodyPr/>
                    <a:lstStyle/>
                    <a:p>
                      <a:endParaRPr lang="zh-TW" altLang="en-US"/>
                    </a:p>
                  </a:txBody>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目標</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績效</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目標</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績效</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xmlns="" val="10001"/>
                  </a:ext>
                </a:extLst>
              </a:tr>
              <a:tr h="1092701">
                <a:tc>
                  <a:txBody>
                    <a:bodyPr/>
                    <a:lstStyle/>
                    <a:p>
                      <a:pPr marL="71755" marR="71755" algn="ctr">
                        <a:spcAft>
                          <a:spcPts val="0"/>
                        </a:spcAft>
                      </a:pPr>
                      <a:r>
                        <a:rPr lang="zh-TW" sz="1800" b="1" kern="0" dirty="0">
                          <a:solidFill>
                            <a:schemeClr val="bg1"/>
                          </a:solidFill>
                          <a:effectLst/>
                          <a:latin typeface="微軟正黑體" panose="020B0604030504040204" pitchFamily="34" charset="-120"/>
                          <a:ea typeface="微軟正黑體" panose="020B0604030504040204" pitchFamily="34" charset="-120"/>
                        </a:rPr>
                        <a:t>部定指標</a:t>
                      </a:r>
                      <a:endParaRPr lang="zh-TW"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vert="eaVert" anchor="ctr">
                    <a:solidFill>
                      <a:schemeClr val="accent1"/>
                    </a:solidFill>
                  </a:tcPr>
                </a:tc>
                <a:tc>
                  <a:txBody>
                    <a:bodyPr/>
                    <a:lstStyle/>
                    <a:p>
                      <a:pPr algn="just">
                        <a:spcAft>
                          <a:spcPts val="0"/>
                        </a:spcAft>
                      </a:pPr>
                      <a:r>
                        <a:rPr lang="zh-TW" sz="1800" b="0" kern="0" dirty="0">
                          <a:effectLst/>
                          <a:latin typeface="微軟正黑體" panose="020B0604030504040204" pitchFamily="34" charset="-120"/>
                          <a:ea typeface="微軟正黑體" panose="020B0604030504040204" pitchFamily="34" charset="-120"/>
                          <a:cs typeface="Times New Roman"/>
                        </a:rPr>
                        <a:t>學校本位課程</a:t>
                      </a:r>
                      <a:r>
                        <a:rPr lang="zh-TW" sz="1800" b="0" kern="0" dirty="0" smtClean="0">
                          <a:effectLst/>
                          <a:latin typeface="微軟正黑體" panose="020B0604030504040204" pitchFamily="34" charset="-120"/>
                          <a:ea typeface="微軟正黑體" panose="020B0604030504040204" pitchFamily="34" charset="-120"/>
                          <a:cs typeface="Times New Roman"/>
                        </a:rPr>
                        <a:t>發展</a:t>
                      </a:r>
                      <a:r>
                        <a:rPr lang="en-US" sz="1800" b="0" kern="0" dirty="0" smtClean="0">
                          <a:effectLst/>
                          <a:latin typeface="微軟正黑體" panose="020B0604030504040204" pitchFamily="34" charset="-120"/>
                          <a:ea typeface="微軟正黑體" panose="020B0604030504040204" pitchFamily="34" charset="-120"/>
                          <a:cs typeface="Times New Roman"/>
                        </a:rPr>
                        <a:t> </a:t>
                      </a:r>
                      <a:r>
                        <a:rPr lang="en-US" sz="1800" b="0" kern="0" dirty="0">
                          <a:effectLst/>
                          <a:latin typeface="微軟正黑體" panose="020B0604030504040204" pitchFamily="34" charset="-120"/>
                          <a:ea typeface="微軟正黑體" panose="020B0604030504040204" pitchFamily="34" charset="-120"/>
                          <a:cs typeface="Times New Roman"/>
                        </a:rPr>
                        <a:t>(</a:t>
                      </a:r>
                      <a:r>
                        <a:rPr lang="zh-TW" sz="1800" b="0" kern="100" dirty="0">
                          <a:effectLst/>
                          <a:latin typeface="微軟正黑體" panose="020B0604030504040204" pitchFamily="34" charset="-120"/>
                          <a:ea typeface="微軟正黑體" panose="020B0604030504040204" pitchFamily="34" charset="-120"/>
                          <a:cs typeface="Times New Roman"/>
                        </a:rPr>
                        <a:t>電腦輔助造型與模具設計</a:t>
                      </a:r>
                      <a:r>
                        <a:rPr lang="zh-TW" sz="1800" b="0" kern="0" dirty="0">
                          <a:effectLst/>
                          <a:latin typeface="微軟正黑體" panose="020B0604030504040204" pitchFamily="34" charset="-120"/>
                          <a:ea typeface="微軟正黑體" panose="020B0604030504040204" pitchFamily="34" charset="-120"/>
                          <a:cs typeface="Times New Roman"/>
                        </a:rPr>
                        <a:t>自編教材</a:t>
                      </a:r>
                      <a:r>
                        <a:rPr lang="en-US" sz="1800" b="0" kern="0" dirty="0">
                          <a:effectLst/>
                          <a:latin typeface="微軟正黑體" panose="020B0604030504040204" pitchFamily="34" charset="-120"/>
                          <a:ea typeface="微軟正黑體" panose="020B0604030504040204" pitchFamily="34" charset="-120"/>
                          <a:cs typeface="Times New Roman"/>
                        </a:rPr>
                        <a:t>)</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cs typeface="Times New Roman"/>
                        </a:rPr>
                        <a:t>2</a:t>
                      </a:r>
                      <a:r>
                        <a:rPr lang="zh-TW" sz="1800" b="0" kern="0" dirty="0">
                          <a:effectLst/>
                          <a:latin typeface="微軟正黑體" panose="020B0604030504040204" pitchFamily="34" charset="-120"/>
                          <a:ea typeface="微軟正黑體" panose="020B0604030504040204" pitchFamily="34" charset="-120"/>
                          <a:cs typeface="Times New Roman"/>
                        </a:rPr>
                        <a:t>冊</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cs typeface="Times New Roman"/>
                        </a:rPr>
                        <a:t>3</a:t>
                      </a:r>
                      <a:r>
                        <a:rPr lang="zh-TW" sz="1800" b="0" kern="0" dirty="0">
                          <a:effectLst/>
                          <a:latin typeface="微軟正黑體" panose="020B0604030504040204" pitchFamily="34" charset="-120"/>
                          <a:ea typeface="微軟正黑體" panose="020B0604030504040204" pitchFamily="34" charset="-120"/>
                          <a:cs typeface="Times New Roman"/>
                        </a:rPr>
                        <a:t>冊</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cs typeface="Times New Roman"/>
                        </a:rPr>
                        <a:t>2</a:t>
                      </a:r>
                      <a:r>
                        <a:rPr lang="zh-TW" sz="1800" b="0" kern="0" dirty="0">
                          <a:effectLst/>
                          <a:latin typeface="微軟正黑體" panose="020B0604030504040204" pitchFamily="34" charset="-120"/>
                          <a:ea typeface="微軟正黑體" panose="020B0604030504040204" pitchFamily="34" charset="-120"/>
                          <a:cs typeface="Times New Roman"/>
                        </a:rPr>
                        <a:t>冊</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algn="ctr">
                        <a:spcBef>
                          <a:spcPts val="250"/>
                        </a:spcBef>
                        <a:spcAft>
                          <a:spcPts val="250"/>
                        </a:spcAft>
                      </a:pPr>
                      <a:r>
                        <a:rPr lang="zh-TW" altLang="en-US" sz="1800" b="0" kern="0" dirty="0" smtClean="0">
                          <a:solidFill>
                            <a:srgbClr val="FF0000"/>
                          </a:solidFill>
                          <a:effectLst/>
                          <a:latin typeface="微軟正黑體" panose="020B0604030504040204" pitchFamily="34" charset="-120"/>
                          <a:ea typeface="微軟正黑體" panose="020B0604030504040204" pitchFamily="34" charset="-120"/>
                        </a:rPr>
                        <a:t>辦理中</a:t>
                      </a:r>
                      <a:r>
                        <a:rPr lang="en-US" sz="1800" b="0" kern="0" dirty="0" smtClean="0">
                          <a:solidFill>
                            <a:srgbClr val="FF0000"/>
                          </a:solidFill>
                          <a:effectLst/>
                          <a:latin typeface="微軟正黑體" panose="020B0604030504040204" pitchFamily="34" charset="-120"/>
                          <a:ea typeface="微軟正黑體" panose="020B0604030504040204" pitchFamily="34" charset="-120"/>
                        </a:rPr>
                        <a:t> </a:t>
                      </a:r>
                      <a:endParaRPr lang="zh-TW" sz="1800" b="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2"/>
                  </a:ext>
                </a:extLst>
              </a:tr>
              <a:tr h="918268">
                <a:tc rowSpan="2">
                  <a:txBody>
                    <a:bodyPr/>
                    <a:lstStyle/>
                    <a:p>
                      <a:pPr marL="71755" marR="71755" algn="ctr">
                        <a:spcAft>
                          <a:spcPts val="0"/>
                        </a:spcAft>
                      </a:pPr>
                      <a:r>
                        <a:rPr lang="zh-TW" sz="1800" b="1" kern="0" dirty="0">
                          <a:solidFill>
                            <a:schemeClr val="bg1"/>
                          </a:solidFill>
                          <a:effectLst/>
                          <a:latin typeface="微軟正黑體" panose="020B0604030504040204" pitchFamily="34" charset="-120"/>
                          <a:ea typeface="微軟正黑體" panose="020B0604030504040204" pitchFamily="34" charset="-120"/>
                        </a:rPr>
                        <a:t>校訂指標</a:t>
                      </a:r>
                      <a:endParaRPr lang="zh-TW"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vert="eaVert" anchor="ctr">
                    <a:solidFill>
                      <a:schemeClr val="accent1"/>
                    </a:solidFill>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cs typeface="Times New Roman"/>
                        </a:rPr>
                        <a:t>培訓學生人數</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cs typeface="Times New Roman"/>
                        </a:rPr>
                        <a:t>24</a:t>
                      </a:r>
                      <a:r>
                        <a:rPr lang="zh-TW" sz="1800" b="0" kern="0" dirty="0">
                          <a:effectLst/>
                          <a:latin typeface="微軟正黑體" panose="020B0604030504040204" pitchFamily="34" charset="-120"/>
                          <a:ea typeface="微軟正黑體" panose="020B0604030504040204" pitchFamily="34" charset="-120"/>
                          <a:cs typeface="Times New Roman"/>
                        </a:rPr>
                        <a:t>人</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cs typeface="Times New Roman"/>
                        </a:rPr>
                        <a:t>31</a:t>
                      </a:r>
                      <a:r>
                        <a:rPr lang="zh-TW" sz="1800" b="0" kern="0" dirty="0">
                          <a:effectLst/>
                          <a:latin typeface="微軟正黑體" panose="020B0604030504040204" pitchFamily="34" charset="-120"/>
                          <a:ea typeface="微軟正黑體" panose="020B0604030504040204" pitchFamily="34" charset="-120"/>
                          <a:cs typeface="Times New Roman"/>
                        </a:rPr>
                        <a:t>人</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cs typeface="Times New Roman"/>
                        </a:rPr>
                        <a:t>24</a:t>
                      </a:r>
                      <a:r>
                        <a:rPr lang="zh-TW" sz="1800" b="0" kern="0" dirty="0">
                          <a:effectLst/>
                          <a:latin typeface="微軟正黑體" panose="020B0604030504040204" pitchFamily="34" charset="-120"/>
                          <a:ea typeface="微軟正黑體" panose="020B0604030504040204" pitchFamily="34" charset="-120"/>
                          <a:cs typeface="Times New Roman"/>
                        </a:rPr>
                        <a:t>人</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250"/>
                        </a:spcBef>
                        <a:spcAft>
                          <a:spcPts val="250"/>
                        </a:spcAft>
                        <a:buClrTx/>
                        <a:buSzTx/>
                        <a:buFontTx/>
                        <a:buNone/>
                        <a:tabLst/>
                        <a:defRPr/>
                      </a:pPr>
                      <a:r>
                        <a:rPr lang="en-US" altLang="zh-TW" sz="1800" b="0" kern="0" dirty="0" smtClean="0">
                          <a:solidFill>
                            <a:schemeClr val="tx1"/>
                          </a:solidFill>
                          <a:effectLst/>
                          <a:latin typeface="微軟正黑體" panose="020B0604030504040204" pitchFamily="34" charset="-120"/>
                          <a:ea typeface="微軟正黑體" panose="020B0604030504040204" pitchFamily="34" charset="-120"/>
                          <a:cs typeface="+mn-cs"/>
                        </a:rPr>
                        <a:t>24</a:t>
                      </a:r>
                      <a:r>
                        <a:rPr lang="zh-TW" altLang="en-US" sz="1800" b="0" kern="0" dirty="0" smtClean="0">
                          <a:solidFill>
                            <a:schemeClr val="tx1"/>
                          </a:solidFill>
                          <a:effectLst/>
                          <a:latin typeface="微軟正黑體" panose="020B0604030504040204" pitchFamily="34" charset="-120"/>
                          <a:ea typeface="微軟正黑體" panose="020B0604030504040204" pitchFamily="34" charset="-120"/>
                          <a:cs typeface="+mn-cs"/>
                        </a:rPr>
                        <a:t>人</a:t>
                      </a:r>
                      <a:endParaRPr lang="zh-TW" altLang="zh-TW" sz="1800" b="0" kern="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extLst>
                  <a:ext uri="{0D108BD9-81ED-4DB2-BD59-A6C34878D82A}">
                    <a16:rowId xmlns:a16="http://schemas.microsoft.com/office/drawing/2014/main" xmlns="" val="10003"/>
                  </a:ext>
                </a:extLst>
              </a:tr>
              <a:tr h="918268">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cs typeface="Times New Roman"/>
                        </a:rPr>
                        <a:t>培訓社區專業人員數</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cs typeface="Times New Roman"/>
                        </a:rPr>
                        <a:t>24</a:t>
                      </a:r>
                      <a:r>
                        <a:rPr lang="zh-TW" sz="1800" b="0" kern="0" dirty="0">
                          <a:effectLst/>
                          <a:latin typeface="微軟正黑體" panose="020B0604030504040204" pitchFamily="34" charset="-120"/>
                          <a:ea typeface="微軟正黑體" panose="020B0604030504040204" pitchFamily="34" charset="-120"/>
                          <a:cs typeface="Times New Roman"/>
                        </a:rPr>
                        <a:t>人</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cs typeface="Times New Roman"/>
                        </a:rPr>
                        <a:t>51</a:t>
                      </a:r>
                      <a:r>
                        <a:rPr lang="zh-TW" sz="1800" b="0" kern="0" dirty="0">
                          <a:effectLst/>
                          <a:latin typeface="微軟正黑體" panose="020B0604030504040204" pitchFamily="34" charset="-120"/>
                          <a:ea typeface="微軟正黑體" panose="020B0604030504040204" pitchFamily="34" charset="-120"/>
                          <a:cs typeface="Times New Roman"/>
                        </a:rPr>
                        <a:t>人</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cs typeface="Times New Roman"/>
                        </a:rPr>
                        <a:t>24</a:t>
                      </a:r>
                      <a:r>
                        <a:rPr lang="zh-TW" sz="1800" b="0" kern="0" dirty="0">
                          <a:effectLst/>
                          <a:latin typeface="微軟正黑體" panose="020B0604030504040204" pitchFamily="34" charset="-120"/>
                          <a:ea typeface="微軟正黑體" panose="020B0604030504040204" pitchFamily="34" charset="-120"/>
                          <a:cs typeface="Times New Roman"/>
                        </a:rPr>
                        <a:t>人</a:t>
                      </a:r>
                      <a:endParaRPr lang="zh-TW" sz="18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tc>
                  <a:txBody>
                    <a:bodyPr/>
                    <a:lstStyle/>
                    <a:p>
                      <a:pPr algn="ctr">
                        <a:spcBef>
                          <a:spcPts val="250"/>
                        </a:spcBef>
                        <a:spcAft>
                          <a:spcPts val="250"/>
                        </a:spcAft>
                      </a:pPr>
                      <a:r>
                        <a:rPr lang="en-US" sz="1800" b="0" kern="0" dirty="0">
                          <a:effectLst/>
                          <a:latin typeface="微軟正黑體" panose="020B0604030504040204" pitchFamily="34" charset="-120"/>
                          <a:ea typeface="微軟正黑體" panose="020B0604030504040204" pitchFamily="34" charset="-120"/>
                        </a:rPr>
                        <a:t> </a:t>
                      </a:r>
                      <a:r>
                        <a:rPr lang="en-US" altLang="zh-TW" sz="1800" b="0" kern="0" dirty="0" smtClean="0">
                          <a:effectLst/>
                          <a:latin typeface="微軟正黑體" panose="020B0604030504040204" pitchFamily="34" charset="-120"/>
                          <a:ea typeface="微軟正黑體" panose="020B0604030504040204" pitchFamily="34" charset="-120"/>
                        </a:rPr>
                        <a:t>25</a:t>
                      </a:r>
                      <a:r>
                        <a:rPr lang="zh-TW" altLang="en-US" sz="1800" b="0" kern="0" dirty="0" smtClean="0">
                          <a:effectLst/>
                          <a:latin typeface="微軟正黑體" panose="020B0604030504040204" pitchFamily="34" charset="-120"/>
                          <a:ea typeface="微軟正黑體" panose="020B0604030504040204" pitchFamily="34" charset="-120"/>
                        </a:rPr>
                        <a:t>人</a:t>
                      </a:r>
                      <a:endParaRPr 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4"/>
                  </a:ext>
                </a:extLst>
              </a:tr>
            </a:tbl>
          </a:graphicData>
        </a:graphic>
      </p:graphicFrame>
      <p:sp>
        <p:nvSpPr>
          <p:cNvPr id="17" name="Rectangle 3"/>
          <p:cNvSpPr txBox="1">
            <a:spLocks noChangeArrowheads="1"/>
          </p:cNvSpPr>
          <p:nvPr/>
        </p:nvSpPr>
        <p:spPr bwMode="auto">
          <a:xfrm>
            <a:off x="5301048" y="5507071"/>
            <a:ext cx="5511113" cy="36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buFontTx/>
              <a:buNone/>
            </a:pPr>
            <a:r>
              <a:rPr lang="en-US" altLang="zh-TW" sz="1800" b="1" kern="0" dirty="0" smtClean="0">
                <a:solidFill>
                  <a:srgbClr val="C00000"/>
                </a:solidFill>
                <a:latin typeface="微軟正黑體" panose="020B0604030504040204" pitchFamily="34" charset="-120"/>
                <a:ea typeface="微軟正黑體" panose="020B0604030504040204" pitchFamily="34" charset="-120"/>
              </a:rPr>
              <a:t>*104</a:t>
            </a:r>
            <a:r>
              <a:rPr lang="zh-TW" altLang="en-US" sz="1800" b="1" kern="0" dirty="0" smtClean="0">
                <a:solidFill>
                  <a:srgbClr val="C00000"/>
                </a:solidFill>
                <a:latin typeface="微軟正黑體" panose="020B0604030504040204" pitchFamily="34" charset="-120"/>
                <a:ea typeface="微軟正黑體" panose="020B0604030504040204" pitchFamily="34" charset="-120"/>
              </a:rPr>
              <a:t>學年度僅開設</a:t>
            </a:r>
            <a:r>
              <a:rPr lang="en-US" altLang="zh-TW" sz="1800" b="1" kern="0" dirty="0" smtClean="0">
                <a:solidFill>
                  <a:srgbClr val="C00000"/>
                </a:solidFill>
                <a:latin typeface="微軟正黑體" panose="020B0604030504040204" pitchFamily="34" charset="-120"/>
                <a:ea typeface="微軟正黑體" panose="020B0604030504040204" pitchFamily="34" charset="-120"/>
              </a:rPr>
              <a:t>CATIA</a:t>
            </a:r>
            <a:r>
              <a:rPr lang="zh-TW" altLang="en-US" sz="1800" b="1" kern="0" dirty="0" smtClean="0">
                <a:solidFill>
                  <a:srgbClr val="C00000"/>
                </a:solidFill>
                <a:latin typeface="微軟正黑體" panose="020B0604030504040204" pitchFamily="34" charset="-120"/>
                <a:ea typeface="微軟正黑體" panose="020B0604030504040204" pitchFamily="34" charset="-120"/>
              </a:rPr>
              <a:t>專班共兩班，故人數減少。</a:t>
            </a:r>
            <a:endParaRPr lang="zh-TW" altLang="en-US" sz="1800" b="1" kern="0" dirty="0">
              <a:solidFill>
                <a:srgbClr val="C00000"/>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0" y="5980410"/>
            <a:ext cx="4017337" cy="831850"/>
            <a:chOff x="0" y="5980410"/>
            <a:chExt cx="4017337" cy="831850"/>
          </a:xfrm>
        </p:grpSpPr>
        <p:pic>
          <p:nvPicPr>
            <p:cNvPr id="19" name="圖片 18"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58807156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p:cNvGrpSpPr>
          <p:nvPr/>
        </p:nvGrpSpPr>
        <p:grpSpPr bwMode="auto">
          <a:xfrm>
            <a:off x="715778" y="859222"/>
            <a:ext cx="10561822" cy="5213947"/>
            <a:chOff x="521" y="867"/>
            <a:chExt cx="4718" cy="1305"/>
          </a:xfrm>
        </p:grpSpPr>
        <p:sp>
          <p:nvSpPr>
            <p:cNvPr id="11"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2" name="AutoShape 6"/>
            <p:cNvSpPr>
              <a:spLocks noChangeArrowheads="1"/>
            </p:cNvSpPr>
            <p:nvPr/>
          </p:nvSpPr>
          <p:spPr bwMode="auto">
            <a:xfrm>
              <a:off x="703" y="867"/>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科班人數</a:t>
              </a:r>
              <a:endParaRPr lang="en-US" altLang="ja-JP" sz="2800" dirty="0">
                <a:solidFill>
                  <a:schemeClr val="bg1"/>
                </a:solidFill>
                <a:ea typeface="標楷體" pitchFamily="65" charset="-120"/>
              </a:endParaRPr>
            </a:p>
          </p:txBody>
        </p:sp>
      </p:grpSp>
      <p:sp>
        <p:nvSpPr>
          <p:cNvPr id="7" name="文字方塊 6"/>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學校簡介</a:t>
            </a:r>
            <a:endParaRPr lang="zh-TW" altLang="en-US" sz="5400" dirty="0">
              <a:latin typeface="微軟正黑體" panose="020B0604030504040204" pitchFamily="34" charset="-120"/>
              <a:ea typeface="微軟正黑體" panose="020B0604030504040204" pitchFamily="34" charset="-120"/>
            </a:endParaRPr>
          </a:p>
        </p:txBody>
      </p:sp>
      <p:graphicFrame>
        <p:nvGraphicFramePr>
          <p:cNvPr id="8" name="Group 121"/>
          <p:cNvGraphicFramePr>
            <a:graphicFrameLocks noGrp="1"/>
          </p:cNvGraphicFramePr>
          <p:nvPr>
            <p:ph sz="half" idx="4294967295"/>
            <p:extLst>
              <p:ext uri="{D42A27DB-BD31-4B8C-83A1-F6EECF244321}">
                <p14:modId xmlns:p14="http://schemas.microsoft.com/office/powerpoint/2010/main" val="4169626481"/>
              </p:ext>
            </p:extLst>
          </p:nvPr>
        </p:nvGraphicFramePr>
        <p:xfrm>
          <a:off x="1008981" y="1466830"/>
          <a:ext cx="9975415" cy="4480490"/>
        </p:xfrm>
        <a:graphic>
          <a:graphicData uri="http://schemas.openxmlformats.org/drawingml/2006/table">
            <a:tbl>
              <a:tblPr>
                <a:tableStyleId>{9DCAF9ED-07DC-4A11-8D7F-57B35C25682E}</a:tableStyleId>
              </a:tblPr>
              <a:tblGrid>
                <a:gridCol w="1246927">
                  <a:extLst>
                    <a:ext uri="{9D8B030D-6E8A-4147-A177-3AD203B41FA5}">
                      <a16:colId xmlns:a16="http://schemas.microsoft.com/office/drawing/2014/main" xmlns="" val="20000"/>
                    </a:ext>
                  </a:extLst>
                </a:gridCol>
                <a:gridCol w="1454748">
                  <a:extLst>
                    <a:ext uri="{9D8B030D-6E8A-4147-A177-3AD203B41FA5}">
                      <a16:colId xmlns:a16="http://schemas.microsoft.com/office/drawing/2014/main" xmlns="" val="20001"/>
                    </a:ext>
                  </a:extLst>
                </a:gridCol>
                <a:gridCol w="1454748">
                  <a:extLst>
                    <a:ext uri="{9D8B030D-6E8A-4147-A177-3AD203B41FA5}">
                      <a16:colId xmlns:a16="http://schemas.microsoft.com/office/drawing/2014/main" xmlns="" val="20002"/>
                    </a:ext>
                  </a:extLst>
                </a:gridCol>
                <a:gridCol w="1454748">
                  <a:extLst>
                    <a:ext uri="{9D8B030D-6E8A-4147-A177-3AD203B41FA5}">
                      <a16:colId xmlns:a16="http://schemas.microsoft.com/office/drawing/2014/main" xmlns="" val="20003"/>
                    </a:ext>
                  </a:extLst>
                </a:gridCol>
                <a:gridCol w="1454748">
                  <a:extLst>
                    <a:ext uri="{9D8B030D-6E8A-4147-A177-3AD203B41FA5}">
                      <a16:colId xmlns:a16="http://schemas.microsoft.com/office/drawing/2014/main" xmlns="" val="20004"/>
                    </a:ext>
                  </a:extLst>
                </a:gridCol>
                <a:gridCol w="1454748">
                  <a:extLst>
                    <a:ext uri="{9D8B030D-6E8A-4147-A177-3AD203B41FA5}">
                      <a16:colId xmlns:a16="http://schemas.microsoft.com/office/drawing/2014/main" xmlns="" val="20005"/>
                    </a:ext>
                  </a:extLst>
                </a:gridCol>
                <a:gridCol w="1454748">
                  <a:extLst>
                    <a:ext uri="{9D8B030D-6E8A-4147-A177-3AD203B41FA5}">
                      <a16:colId xmlns:a16="http://schemas.microsoft.com/office/drawing/2014/main" xmlns="" val="20006"/>
                    </a:ext>
                  </a:extLst>
                </a:gridCol>
              </a:tblGrid>
              <a:tr h="896098">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0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　</a:t>
                      </a:r>
                      <a:r>
                        <a:rPr kumimoji="1" lang="zh-TW" altLang="en-US" sz="24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學制</a:t>
                      </a:r>
                    </a:p>
                    <a:p>
                      <a:pPr marL="0" marR="0" lvl="0" indent="0" algn="l"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4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年級</a:t>
                      </a:r>
                      <a:endParaRPr kumimoji="1" lang="zh-TW" altLang="en-US" sz="2400" b="0" i="0" u="none" strike="noStrike" cap="none" normalizeH="0" baseline="0" dirty="0" smtClean="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7" marR="91437" marT="45713" marB="45713"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400" b="0" i="0" u="none" strike="noStrike" cap="none" normalizeH="0" baseline="0" dirty="0" smtClean="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rPr>
                        <a:t>普通職</a:t>
                      </a:r>
                      <a:endParaRPr kumimoji="1" lang="en-US" altLang="zh-TW" sz="2400" b="0" i="0" u="none" strike="noStrike" cap="none" normalizeH="0" baseline="0" dirty="0" smtClean="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400" b="0" i="0" u="none" strike="noStrike" cap="none" normalizeH="0" baseline="0" dirty="0" smtClean="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rPr>
                        <a:t>業類科</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400" b="0" i="0" u="none" strike="noStrike" cap="none" normalizeH="0" baseline="0" dirty="0" smtClean="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rPr>
                        <a:t>輪調式建教合作班</a:t>
                      </a: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4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綜合職</a:t>
                      </a:r>
                      <a:endParaRPr kumimoji="1" lang="en-US" altLang="zh-TW" sz="24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4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能科</a:t>
                      </a:r>
                      <a:endParaRPr kumimoji="1" lang="zh-TW" altLang="en-US" sz="2400" b="0" i="0" u="none" strike="noStrike" cap="none" normalizeH="0" baseline="0" dirty="0" smtClean="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4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實用技</a:t>
                      </a:r>
                      <a:endParaRPr kumimoji="1" lang="en-US" altLang="zh-TW" sz="24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4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能學程</a:t>
                      </a:r>
                      <a:endParaRPr kumimoji="1" lang="en-US" altLang="zh-TW" sz="2400" b="0" i="0" u="none" strike="noStrike" cap="none" normalizeH="0" baseline="0" dirty="0" smtClean="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4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進修學校</a:t>
                      </a:r>
                      <a:endParaRPr kumimoji="1" lang="zh-TW" altLang="en-US" sz="2400" b="0" i="0" u="none" strike="noStrike" cap="none" normalizeH="0" baseline="0" dirty="0" smtClean="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4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 </a:t>
                      </a:r>
                      <a:r>
                        <a:rPr kumimoji="1" lang="zh-TW" altLang="en-US" sz="24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合計</a:t>
                      </a:r>
                      <a:endParaRPr kumimoji="1" lang="zh-TW" altLang="en-US" sz="2400" b="0" i="0" u="none" strike="noStrike" cap="none" normalizeH="0" baseline="0" dirty="0" smtClean="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7" marR="91437" marT="45713" marB="45713" anchor="ctr" horzOverflow="overflow"/>
                </a:tc>
                <a:extLst>
                  <a:ext uri="{0D108BD9-81ED-4DB2-BD59-A6C34878D82A}">
                    <a16:rowId xmlns:a16="http://schemas.microsoft.com/office/drawing/2014/main" xmlns="" val="10000"/>
                  </a:ext>
                </a:extLst>
              </a:tr>
              <a:tr h="896098">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8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 </a:t>
                      </a:r>
                      <a:r>
                        <a:rPr kumimoji="1" lang="zh-TW" altLang="en-US" sz="28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高一</a:t>
                      </a:r>
                      <a:endParaRPr kumimoji="1" lang="zh-TW" altLang="en-US" sz="28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283</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9</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90</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22</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日：</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116</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226/6</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737</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22</a:t>
                      </a:r>
                    </a:p>
                  </a:txBody>
                  <a:tcPr marL="91437" marR="91437" marT="45713" marB="45713" anchor="ctr" horzOverflow="overflow"/>
                </a:tc>
                <a:extLst>
                  <a:ext uri="{0D108BD9-81ED-4DB2-BD59-A6C34878D82A}">
                    <a16:rowId xmlns:a16="http://schemas.microsoft.com/office/drawing/2014/main" xmlns="" val="10001"/>
                  </a:ext>
                </a:extLst>
              </a:tr>
              <a:tr h="896098">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8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 </a:t>
                      </a:r>
                      <a:r>
                        <a:rPr kumimoji="1" lang="zh-TW" altLang="en-US" sz="28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高二</a:t>
                      </a:r>
                      <a:endParaRPr kumimoji="1" lang="zh-TW" altLang="en-US" sz="28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336</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36</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26</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日：</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115</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p>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夜：  </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21</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173/6</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707</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23</a:t>
                      </a:r>
                    </a:p>
                  </a:txBody>
                  <a:tcPr marL="91437" marR="91437" marT="45713" marB="45713" anchor="ctr" horzOverflow="overflow"/>
                </a:tc>
                <a:extLst>
                  <a:ext uri="{0D108BD9-81ED-4DB2-BD59-A6C34878D82A}">
                    <a16:rowId xmlns:a16="http://schemas.microsoft.com/office/drawing/2014/main" xmlns="" val="10002"/>
                  </a:ext>
                </a:extLst>
              </a:tr>
              <a:tr h="896098">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800" u="none" strike="noStrike" cap="none" normalizeH="0" baseline="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 </a:t>
                      </a:r>
                      <a:r>
                        <a:rPr kumimoji="1" lang="zh-TW" altLang="en-US" sz="2800" u="none" strike="noStrike" cap="none" normalizeH="0" baseline="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高三</a:t>
                      </a:r>
                      <a:endParaRPr kumimoji="1" lang="zh-TW" altLang="en-US" sz="2800" b="0" i="0" u="none" strike="noStrike" cap="none" normalizeH="0" baseline="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348</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34</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25</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日：</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109</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187/6</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703</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22</a:t>
                      </a:r>
                    </a:p>
                  </a:txBody>
                  <a:tcPr marL="91437" marR="91437" marT="45713" marB="45713" anchor="ctr" horzOverflow="overflow"/>
                </a:tc>
                <a:extLst>
                  <a:ext uri="{0D108BD9-81ED-4DB2-BD59-A6C34878D82A}">
                    <a16:rowId xmlns:a16="http://schemas.microsoft.com/office/drawing/2014/main" xmlns="" val="10003"/>
                  </a:ext>
                </a:extLst>
              </a:tr>
              <a:tr h="896098">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8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 </a:t>
                      </a:r>
                      <a:r>
                        <a:rPr kumimoji="1" lang="zh-TW" altLang="en-US" sz="2800" u="none" strike="noStrike" cap="none" normalizeH="0" baseline="0" dirty="0" smtClean="0">
                          <a:ln>
                            <a:noFill/>
                          </a:ln>
                          <a:effectLst/>
                          <a:latin typeface="Times New Roman" panose="02020603050405020304" pitchFamily="18" charset="0"/>
                          <a:ea typeface="微軟正黑體" panose="020B0604030504040204" pitchFamily="34" charset="-120"/>
                          <a:cs typeface="Times New Roman" panose="02020603050405020304" pitchFamily="18" charset="0"/>
                        </a:rPr>
                        <a:t>合計</a:t>
                      </a:r>
                      <a:endParaRPr kumimoji="1" lang="zh-TW" altLang="en-US" sz="28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967</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29</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160</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73</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6</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日：</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340</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9</a:t>
                      </a:r>
                    </a:p>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夜：  </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21</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p>
                  </a:txBody>
                  <a:tcPr marL="91437" marR="91437"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586/18</a:t>
                      </a:r>
                    </a:p>
                  </a:txBody>
                  <a:tcPr marL="91437" marR="91437" marT="45713" marB="45713" anchor="ctr" horzOverflow="overflow">
                    <a:solidFill>
                      <a:srgbClr val="CCECFF"/>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Monotype Sorts" pitchFamily="2" charset="2"/>
                        <a:buNone/>
                        <a:tabLst/>
                      </a:pP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2147</a:t>
                      </a: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en-US" altLang="zh-TW" sz="2000" b="0" i="0" u="none" strike="noStrike" cap="none" normalizeH="0" baseline="0" dirty="0" smtClean="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67</a:t>
                      </a:r>
                    </a:p>
                  </a:txBody>
                  <a:tcPr marL="91437" marR="91437" marT="45713" marB="45713" anchor="ctr" horzOverflow="overflow"/>
                </a:tc>
                <a:extLst>
                  <a:ext uri="{0D108BD9-81ED-4DB2-BD59-A6C34878D82A}">
                    <a16:rowId xmlns:a16="http://schemas.microsoft.com/office/drawing/2014/main" xmlns="" val="10004"/>
                  </a:ext>
                </a:extLst>
              </a:tr>
            </a:tbl>
          </a:graphicData>
        </a:graphic>
      </p:graphicFrame>
      <p:grpSp>
        <p:nvGrpSpPr>
          <p:cNvPr id="13" name="群組 12"/>
          <p:cNvGrpSpPr/>
          <p:nvPr/>
        </p:nvGrpSpPr>
        <p:grpSpPr>
          <a:xfrm>
            <a:off x="0" y="5980410"/>
            <a:ext cx="4017337" cy="831850"/>
            <a:chOff x="0" y="5980410"/>
            <a:chExt cx="4017337" cy="831850"/>
          </a:xfrm>
        </p:grpSpPr>
        <p:pic>
          <p:nvPicPr>
            <p:cNvPr id="14" name="圖片 13"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1943732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997422"/>
            <a:ext cx="10561822" cy="5181161"/>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質化成效</a:t>
              </a:r>
              <a:endParaRPr lang="en-US" altLang="ja-JP" sz="2800" dirty="0">
                <a:solidFill>
                  <a:schemeClr val="bg1"/>
                </a:solidFill>
                <a:ea typeface="標楷體" pitchFamily="65" charset="-120"/>
              </a:endParaRPr>
            </a:p>
          </p:txBody>
        </p:sp>
      </p:grpSp>
      <p:sp>
        <p:nvSpPr>
          <p:cNvPr id="2" name="矩形 1"/>
          <p:cNvSpPr/>
          <p:nvPr/>
        </p:nvSpPr>
        <p:spPr>
          <a:xfrm>
            <a:off x="753758" y="1391627"/>
            <a:ext cx="10523841" cy="4832092"/>
          </a:xfrm>
          <a:prstGeom prst="rect">
            <a:avLst/>
          </a:prstGeom>
        </p:spPr>
        <p:txBody>
          <a:bodyPr wrap="square">
            <a:spAutoFit/>
          </a:bodyPr>
          <a:lstStyle/>
          <a:p>
            <a:pPr>
              <a:lnSpc>
                <a:spcPct val="140000"/>
              </a:lnSpc>
            </a:pPr>
            <a:r>
              <a:rPr lang="en-US" altLang="zh-TW" sz="2000" b="1" dirty="0">
                <a:solidFill>
                  <a:srgbClr val="FF0000"/>
                </a:solidFill>
                <a:latin typeface="微軟正黑體" panose="020B0604030504040204" pitchFamily="34" charset="-120"/>
                <a:ea typeface="微軟正黑體" panose="020B0604030504040204" pitchFamily="34" charset="-120"/>
              </a:rPr>
              <a:t>103</a:t>
            </a:r>
            <a:r>
              <a:rPr lang="zh-TW" altLang="en-US" sz="2000" b="1" dirty="0">
                <a:solidFill>
                  <a:srgbClr val="FF0000"/>
                </a:solidFill>
                <a:latin typeface="微軟正黑體" panose="020B0604030504040204" pitchFamily="34" charset="-120"/>
                <a:ea typeface="微軟正黑體" panose="020B0604030504040204" pitchFamily="34" charset="-120"/>
              </a:rPr>
              <a:t>學年度：</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nSpc>
                <a:spcPct val="140000"/>
              </a:lnSpc>
            </a:pPr>
            <a:r>
              <a:rPr lang="en-US" altLang="zh-TW" sz="2000" dirty="0" smtClean="0">
                <a:latin typeface="微軟正黑體" panose="020B0604030504040204" pitchFamily="34" charset="-120"/>
                <a:ea typeface="微軟正黑體" panose="020B0604030504040204" pitchFamily="34" charset="-120"/>
              </a:rPr>
              <a:t>1.</a:t>
            </a:r>
            <a:r>
              <a:rPr lang="zh-TW" altLang="zh-TW" sz="2000" dirty="0" smtClean="0">
                <a:latin typeface="微軟正黑體" panose="020B0604030504040204" pitchFamily="34" charset="-120"/>
                <a:ea typeface="微軟正黑體" panose="020B0604030504040204" pitchFamily="34" charset="-120"/>
              </a:rPr>
              <a:t>辦理</a:t>
            </a:r>
            <a:r>
              <a:rPr lang="zh-TW" altLang="zh-TW" sz="2000" dirty="0">
                <a:latin typeface="微軟正黑體" panose="020B0604030504040204" pitchFamily="34" charset="-120"/>
                <a:ea typeface="微軟正黑體" panose="020B0604030504040204" pitchFamily="34" charset="-120"/>
              </a:rPr>
              <a:t>電腦輔助繪圖與模具設計實務研習班</a:t>
            </a:r>
            <a:r>
              <a:rPr lang="en-US" altLang="zh-TW" sz="2000" dirty="0">
                <a:latin typeface="微軟正黑體" panose="020B0604030504040204" pitchFamily="34" charset="-120"/>
                <a:ea typeface="微軟正黑體" panose="020B0604030504040204" pitchFamily="34" charset="-120"/>
              </a:rPr>
              <a:t>(CATIA </a:t>
            </a:r>
            <a:r>
              <a:rPr lang="zh-TW" altLang="zh-TW" sz="2000" dirty="0">
                <a:latin typeface="微軟正黑體" panose="020B0604030504040204" pitchFamily="34" charset="-120"/>
                <a:ea typeface="微軟正黑體" panose="020B0604030504040204" pitchFamily="34" charset="-120"/>
              </a:rPr>
              <a:t>二班</a:t>
            </a:r>
            <a:r>
              <a:rPr lang="en-US" altLang="zh-TW" sz="2000" dirty="0">
                <a:latin typeface="微軟正黑體" panose="020B0604030504040204" pitchFamily="34" charset="-120"/>
                <a:ea typeface="微軟正黑體" panose="020B0604030504040204" pitchFamily="34" charset="-120"/>
              </a:rPr>
              <a:t>SolidWorks</a:t>
            </a:r>
            <a:r>
              <a:rPr lang="zh-TW" altLang="zh-TW" sz="2000" dirty="0">
                <a:latin typeface="微軟正黑體" panose="020B0604030504040204" pitchFamily="34" charset="-120"/>
                <a:ea typeface="微軟正黑體" panose="020B0604030504040204" pitchFamily="34" charset="-120"/>
              </a:rPr>
              <a:t>二班</a:t>
            </a:r>
            <a:r>
              <a:rPr lang="en-US" altLang="zh-TW" sz="2000" dirty="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，合計</a:t>
            </a:r>
            <a:r>
              <a:rPr lang="en-US" altLang="zh-TW" sz="2000" dirty="0">
                <a:latin typeface="微軟正黑體" panose="020B0604030504040204" pitchFamily="34" charset="-120"/>
                <a:ea typeface="微軟正黑體" panose="020B0604030504040204" pitchFamily="34" charset="-120"/>
              </a:rPr>
              <a:t>82</a:t>
            </a:r>
            <a:r>
              <a:rPr lang="zh-TW" altLang="zh-TW" sz="2000" dirty="0">
                <a:latin typeface="微軟正黑體" panose="020B0604030504040204" pitchFamily="34" charset="-120"/>
                <a:ea typeface="微軟正黑體" panose="020B0604030504040204" pitchFamily="34" charset="-120"/>
              </a:rPr>
              <a:t>人參與</a:t>
            </a:r>
            <a:r>
              <a:rPr lang="zh-TW" altLang="zh-TW" sz="2000" dirty="0" smtClean="0">
                <a:latin typeface="微軟正黑體" panose="020B0604030504040204" pitchFamily="34" charset="-120"/>
                <a:ea typeface="微軟正黑體" panose="020B0604030504040204" pitchFamily="34" charset="-120"/>
              </a:rPr>
              <a:t>受</a:t>
            </a:r>
            <a:r>
              <a:rPr lang="en-US" altLang="zh-TW" sz="2000" dirty="0" smtClean="0">
                <a:latin typeface="微軟正黑體" panose="020B0604030504040204" pitchFamily="34" charset="-120"/>
                <a:ea typeface="微軟正黑體" panose="020B0604030504040204" pitchFamily="34" charset="-120"/>
              </a:rPr>
              <a:t>  </a:t>
            </a:r>
          </a:p>
          <a:p>
            <a:pPr>
              <a:lnSpc>
                <a:spcPct val="140000"/>
              </a:lnSpc>
            </a:pPr>
            <a:r>
              <a:rPr lang="en-US"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  </a:t>
            </a:r>
            <a:r>
              <a:rPr lang="zh-TW" altLang="zh-TW" sz="2000" dirty="0" smtClean="0">
                <a:latin typeface="微軟正黑體" panose="020B0604030504040204" pitchFamily="34" charset="-120"/>
                <a:ea typeface="微軟正黑體" panose="020B0604030504040204" pitchFamily="34" charset="-120"/>
              </a:rPr>
              <a:t>訓</a:t>
            </a:r>
            <a:r>
              <a:rPr lang="zh-TW" altLang="zh-TW" sz="2000" dirty="0">
                <a:latin typeface="微軟正黑體" panose="020B0604030504040204" pitchFamily="34" charset="-120"/>
                <a:ea typeface="微軟正黑體" panose="020B0604030504040204" pitchFamily="34" charset="-120"/>
              </a:rPr>
              <a:t>，使教師、學生與社區互動實務教學，增強務實致用能力。</a:t>
            </a:r>
          </a:p>
          <a:p>
            <a:pPr>
              <a:lnSpc>
                <a:spcPct val="140000"/>
              </a:lnSpc>
            </a:pPr>
            <a:r>
              <a:rPr lang="en-US" altLang="zh-TW" sz="2000" dirty="0" smtClean="0">
                <a:latin typeface="微軟正黑體" panose="020B0604030504040204" pitchFamily="34" charset="-120"/>
                <a:ea typeface="微軟正黑體" panose="020B0604030504040204" pitchFamily="34" charset="-120"/>
              </a:rPr>
              <a:t>2.</a:t>
            </a:r>
            <a:r>
              <a:rPr lang="zh-TW" altLang="zh-TW" sz="2000" dirty="0" smtClean="0">
                <a:latin typeface="微軟正黑體" panose="020B0604030504040204" pitchFamily="34" charset="-120"/>
                <a:ea typeface="微軟正黑體" panose="020B0604030504040204" pitchFamily="34" charset="-120"/>
              </a:rPr>
              <a:t>辦理</a:t>
            </a:r>
            <a:r>
              <a:rPr lang="en-US" altLang="zh-TW" sz="2000" dirty="0">
                <a:latin typeface="微軟正黑體" panose="020B0604030504040204" pitchFamily="34" charset="-120"/>
                <a:ea typeface="微軟正黑體" panose="020B0604030504040204" pitchFamily="34" charset="-120"/>
              </a:rPr>
              <a:t>CNC</a:t>
            </a:r>
            <a:r>
              <a:rPr lang="zh-TW" altLang="zh-TW" sz="2000" dirty="0">
                <a:latin typeface="微軟正黑體" panose="020B0604030504040204" pitchFamily="34" charset="-120"/>
                <a:ea typeface="微軟正黑體" panose="020B0604030504040204" pitchFamily="34" charset="-120"/>
              </a:rPr>
              <a:t>五軸機加工機專題講座研習、雷射切割專題講座研習、高速切削加工專題講座</a:t>
            </a:r>
            <a:r>
              <a:rPr lang="zh-TW" altLang="zh-TW" sz="2000" dirty="0" smtClean="0">
                <a:latin typeface="微軟正黑體" panose="020B0604030504040204" pitchFamily="34" charset="-120"/>
                <a:ea typeface="微軟正黑體" panose="020B0604030504040204" pitchFamily="34" charset="-120"/>
              </a:rPr>
              <a:t>、</a:t>
            </a:r>
            <a:endParaRPr lang="en-US" altLang="zh-TW" sz="2000" dirty="0" smtClean="0">
              <a:latin typeface="微軟正黑體" panose="020B0604030504040204" pitchFamily="34" charset="-120"/>
              <a:ea typeface="微軟正黑體" panose="020B0604030504040204" pitchFamily="34" charset="-120"/>
            </a:endParaRPr>
          </a:p>
          <a:p>
            <a:pPr>
              <a:lnSpc>
                <a:spcPct val="140000"/>
              </a:lnSpc>
            </a:pPr>
            <a:r>
              <a:rPr lang="en-US"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  </a:t>
            </a:r>
            <a:r>
              <a:rPr lang="zh-TW" altLang="zh-TW" sz="2000" dirty="0" smtClean="0">
                <a:latin typeface="微軟正黑體" panose="020B0604030504040204" pitchFamily="34" charset="-120"/>
                <a:ea typeface="微軟正黑體" panose="020B0604030504040204" pitchFamily="34" charset="-120"/>
              </a:rPr>
              <a:t>車</a:t>
            </a:r>
            <a:r>
              <a:rPr lang="zh-TW" altLang="zh-TW" sz="2000" dirty="0">
                <a:latin typeface="微軟正黑體" panose="020B0604030504040204" pitchFamily="34" charset="-120"/>
                <a:ea typeface="微軟正黑體" panose="020B0604030504040204" pitchFamily="34" charset="-120"/>
              </a:rPr>
              <a:t>銑複合機專題講座研習、產品幾何技術規範研習、雷射切割與鈑金創作折曲成品設計</a:t>
            </a:r>
            <a:r>
              <a:rPr lang="zh-TW" altLang="zh-TW" sz="2000" dirty="0" smtClean="0">
                <a:latin typeface="微軟正黑體" panose="020B0604030504040204" pitchFamily="34" charset="-120"/>
                <a:ea typeface="微軟正黑體" panose="020B0604030504040204" pitchFamily="34" charset="-120"/>
              </a:rPr>
              <a:t>研</a:t>
            </a:r>
            <a:endParaRPr lang="en-US" altLang="zh-TW" sz="2000" dirty="0" smtClean="0">
              <a:latin typeface="微軟正黑體" panose="020B0604030504040204" pitchFamily="34" charset="-120"/>
              <a:ea typeface="微軟正黑體" panose="020B0604030504040204" pitchFamily="34" charset="-120"/>
            </a:endParaRPr>
          </a:p>
          <a:p>
            <a:pPr>
              <a:lnSpc>
                <a:spcPct val="140000"/>
              </a:lnSpc>
            </a:pPr>
            <a:r>
              <a:rPr lang="en-US"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  </a:t>
            </a:r>
            <a:r>
              <a:rPr lang="zh-TW" altLang="zh-TW" sz="2000" dirty="0" smtClean="0">
                <a:latin typeface="微軟正黑體" panose="020B0604030504040204" pitchFamily="34" charset="-120"/>
                <a:ea typeface="微軟正黑體" panose="020B0604030504040204" pitchFamily="34" charset="-120"/>
              </a:rPr>
              <a:t>習</a:t>
            </a:r>
            <a:r>
              <a:rPr lang="zh-TW" altLang="zh-TW" sz="2000" dirty="0">
                <a:latin typeface="微軟正黑體" panose="020B0604030504040204" pitchFamily="34" charset="-120"/>
                <a:ea typeface="微軟正黑體" panose="020B0604030504040204" pitchFamily="34" charset="-120"/>
              </a:rPr>
              <a:t>、五軸加工機模擬加工、加工</a:t>
            </a:r>
            <a:r>
              <a:rPr lang="en-US" altLang="zh-TW" sz="2000" dirty="0">
                <a:latin typeface="微軟正黑體" panose="020B0604030504040204" pitchFamily="34" charset="-120"/>
                <a:ea typeface="微軟正黑體" panose="020B0604030504040204" pitchFamily="34" charset="-120"/>
              </a:rPr>
              <a:t>NC code</a:t>
            </a:r>
            <a:r>
              <a:rPr lang="zh-TW" altLang="zh-TW" sz="2000" dirty="0">
                <a:latin typeface="微軟正黑體" panose="020B0604030504040204" pitchFamily="34" charset="-120"/>
                <a:ea typeface="微軟正黑體" panose="020B0604030504040204" pitchFamily="34" charset="-120"/>
              </a:rPr>
              <a:t>輸出後處理程式轉檔專題研習及車銑複合機實</a:t>
            </a:r>
            <a:r>
              <a:rPr lang="zh-TW" altLang="zh-TW" sz="2000" dirty="0" smtClean="0">
                <a:latin typeface="微軟正黑體" panose="020B0604030504040204" pitchFamily="34" charset="-120"/>
                <a:ea typeface="微軟正黑體" panose="020B0604030504040204" pitchFamily="34" charset="-120"/>
              </a:rPr>
              <a:t>機</a:t>
            </a:r>
            <a:endParaRPr lang="en-US" altLang="zh-TW" sz="2000" dirty="0" smtClean="0">
              <a:latin typeface="微軟正黑體" panose="020B0604030504040204" pitchFamily="34" charset="-120"/>
              <a:ea typeface="微軟正黑體" panose="020B0604030504040204" pitchFamily="34" charset="-120"/>
            </a:endParaRPr>
          </a:p>
          <a:p>
            <a:pPr>
              <a:lnSpc>
                <a:spcPct val="140000"/>
              </a:lnSpc>
            </a:pPr>
            <a:r>
              <a:rPr lang="en-US"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  </a:t>
            </a:r>
            <a:r>
              <a:rPr lang="zh-TW" altLang="zh-TW" sz="2000" dirty="0" smtClean="0">
                <a:latin typeface="微軟正黑體" panose="020B0604030504040204" pitchFamily="34" charset="-120"/>
                <a:ea typeface="微軟正黑體" panose="020B0604030504040204" pitchFamily="34" charset="-120"/>
              </a:rPr>
              <a:t>加工</a:t>
            </a:r>
            <a:r>
              <a:rPr lang="zh-TW" altLang="zh-TW" sz="2000" dirty="0">
                <a:latin typeface="微軟正黑體" panose="020B0604030504040204" pitchFamily="34" charset="-120"/>
                <a:ea typeface="微軟正黑體" panose="020B0604030504040204" pitchFamily="34" charset="-120"/>
              </a:rPr>
              <a:t>專題研習，共有十位業界專家協助授課，合計</a:t>
            </a:r>
            <a:r>
              <a:rPr lang="en-US" altLang="zh-TW" sz="2000" dirty="0">
                <a:latin typeface="微軟正黑體" panose="020B0604030504040204" pitchFamily="34" charset="-120"/>
                <a:ea typeface="微軟正黑體" panose="020B0604030504040204" pitchFamily="34" charset="-120"/>
              </a:rPr>
              <a:t>102</a:t>
            </a:r>
            <a:r>
              <a:rPr lang="zh-TW" altLang="zh-TW" sz="2000" dirty="0">
                <a:latin typeface="微軟正黑體" panose="020B0604030504040204" pitchFamily="34" charset="-120"/>
                <a:ea typeface="微軟正黑體" panose="020B0604030504040204" pitchFamily="34" charset="-120"/>
              </a:rPr>
              <a:t>人次參與研習。</a:t>
            </a:r>
          </a:p>
          <a:p>
            <a:pPr>
              <a:lnSpc>
                <a:spcPct val="140000"/>
              </a:lnSpc>
            </a:pPr>
            <a:r>
              <a:rPr lang="en-US" altLang="zh-TW" sz="2000" dirty="0" smtClean="0">
                <a:latin typeface="微軟正黑體" panose="020B0604030504040204" pitchFamily="34" charset="-120"/>
                <a:ea typeface="微軟正黑體" panose="020B0604030504040204" pitchFamily="34" charset="-120"/>
              </a:rPr>
              <a:t>3.</a:t>
            </a:r>
            <a:r>
              <a:rPr lang="zh-TW" altLang="zh-TW" sz="2000" dirty="0" smtClean="0">
                <a:latin typeface="微軟正黑體" panose="020B0604030504040204" pitchFamily="34" charset="-120"/>
                <a:ea typeface="微軟正黑體" panose="020B0604030504040204" pitchFamily="34" charset="-120"/>
              </a:rPr>
              <a:t>編纂</a:t>
            </a:r>
            <a:r>
              <a:rPr lang="zh-TW" altLang="zh-TW" sz="2000" dirty="0">
                <a:latin typeface="微軟正黑體" panose="020B0604030504040204" pitchFamily="34" charset="-120"/>
                <a:ea typeface="微軟正黑體" panose="020B0604030504040204" pitchFamily="34" charset="-120"/>
              </a:rPr>
              <a:t>專業研習教材</a:t>
            </a:r>
            <a:r>
              <a:rPr lang="en-US" altLang="zh-TW" sz="2000" dirty="0">
                <a:latin typeface="微軟正黑體" panose="020B0604030504040204" pitchFamily="34" charset="-120"/>
                <a:ea typeface="微軟正黑體" panose="020B0604030504040204" pitchFamily="34" charset="-120"/>
              </a:rPr>
              <a:t>3</a:t>
            </a:r>
            <a:r>
              <a:rPr lang="zh-TW" altLang="zh-TW" sz="2000" dirty="0">
                <a:latin typeface="微軟正黑體" panose="020B0604030504040204" pitchFamily="34" charset="-120"/>
                <a:ea typeface="微軟正黑體" panose="020B0604030504040204" pitchFamily="34" charset="-120"/>
              </a:rPr>
              <a:t>份、自編教材</a:t>
            </a:r>
            <a:r>
              <a:rPr lang="en-US" altLang="zh-TW" sz="2000" dirty="0">
                <a:latin typeface="微軟正黑體" panose="020B0604030504040204" pitchFamily="34" charset="-120"/>
                <a:ea typeface="微軟正黑體" panose="020B0604030504040204" pitchFamily="34" charset="-120"/>
              </a:rPr>
              <a:t>3</a:t>
            </a:r>
            <a:r>
              <a:rPr lang="zh-TW" altLang="zh-TW" sz="2000" dirty="0">
                <a:latin typeface="微軟正黑體" panose="020B0604030504040204" pitchFamily="34" charset="-120"/>
                <a:ea typeface="微軟正黑體" panose="020B0604030504040204" pitchFamily="34" charset="-120"/>
              </a:rPr>
              <a:t>冊、教學光碟</a:t>
            </a:r>
            <a:r>
              <a:rPr lang="en-US" altLang="zh-TW" sz="2000" dirty="0">
                <a:latin typeface="微軟正黑體" panose="020B0604030504040204" pitchFamily="34" charset="-120"/>
                <a:ea typeface="微軟正黑體" panose="020B0604030504040204" pitchFamily="34" charset="-120"/>
              </a:rPr>
              <a:t>1</a:t>
            </a:r>
            <a:r>
              <a:rPr lang="zh-TW" altLang="zh-TW" sz="2000" dirty="0">
                <a:latin typeface="微軟正黑體" panose="020B0604030504040204" pitchFamily="34" charset="-120"/>
                <a:ea typeface="微軟正黑體" panose="020B0604030504040204" pitchFamily="34" charset="-120"/>
              </a:rPr>
              <a:t>份，以提供社區產業與學生專業技術</a:t>
            </a:r>
            <a:r>
              <a:rPr lang="zh-TW" altLang="zh-TW" sz="2000" dirty="0" smtClean="0">
                <a:latin typeface="微軟正黑體" panose="020B0604030504040204" pitchFamily="34" charset="-120"/>
                <a:ea typeface="微軟正黑體" panose="020B0604030504040204" pitchFamily="34" charset="-120"/>
              </a:rPr>
              <a:t>諮詢</a:t>
            </a:r>
            <a:endParaRPr lang="en-US" altLang="zh-TW" sz="2000" dirty="0" smtClean="0">
              <a:latin typeface="微軟正黑體" panose="020B0604030504040204" pitchFamily="34" charset="-120"/>
              <a:ea typeface="微軟正黑體" panose="020B0604030504040204" pitchFamily="34" charset="-120"/>
            </a:endParaRPr>
          </a:p>
          <a:p>
            <a:pPr>
              <a:lnSpc>
                <a:spcPct val="140000"/>
              </a:lnSpc>
            </a:pPr>
            <a:r>
              <a:rPr lang="en-US" altLang="zh-TW" sz="2000" dirty="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  </a:t>
            </a:r>
            <a:r>
              <a:rPr lang="zh-TW" altLang="zh-TW" sz="2000" dirty="0" smtClean="0">
                <a:latin typeface="微軟正黑體" panose="020B0604030504040204" pitchFamily="34" charset="-120"/>
                <a:ea typeface="微軟正黑體" panose="020B0604030504040204" pitchFamily="34" charset="-120"/>
              </a:rPr>
              <a:t>服務</a:t>
            </a:r>
            <a:r>
              <a:rPr lang="zh-TW" altLang="zh-TW"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a:lnSpc>
                <a:spcPct val="140000"/>
              </a:lnSpc>
            </a:pPr>
            <a:r>
              <a:rPr lang="en-US" altLang="zh-TW" sz="2000" b="1" dirty="0">
                <a:solidFill>
                  <a:srgbClr val="FF0000"/>
                </a:solidFill>
                <a:latin typeface="微軟正黑體" panose="020B0604030504040204" pitchFamily="34" charset="-120"/>
                <a:ea typeface="微軟正黑體" panose="020B0604030504040204" pitchFamily="34" charset="-120"/>
              </a:rPr>
              <a:t>104</a:t>
            </a:r>
            <a:r>
              <a:rPr lang="zh-TW" altLang="en-US" sz="2000" b="1" dirty="0">
                <a:solidFill>
                  <a:srgbClr val="FF0000"/>
                </a:solidFill>
                <a:latin typeface="微軟正黑體" panose="020B0604030504040204" pitchFamily="34" charset="-120"/>
                <a:ea typeface="微軟正黑體" panose="020B0604030504040204" pitchFamily="34" charset="-120"/>
              </a:rPr>
              <a:t>學年度</a:t>
            </a:r>
            <a:r>
              <a:rPr lang="zh-TW" altLang="en-US" sz="2000" b="1" dirty="0">
                <a:solidFill>
                  <a:srgbClr val="FF0000"/>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sz="2000" b="1" dirty="0">
                <a:solidFill>
                  <a:srgbClr val="FF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000" b="1" dirty="0">
                <a:solidFill>
                  <a:srgbClr val="FF0000"/>
                </a:solidFill>
                <a:latin typeface="微軟正黑體" panose="020B0604030504040204" pitchFamily="34" charset="-120"/>
                <a:ea typeface="微軟正黑體" panose="020B0604030504040204" pitchFamily="34" charset="-120"/>
              </a:rPr>
              <a:t>尚在執行</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a:lnSpc>
                <a:spcPct val="140000"/>
              </a:lnSpc>
            </a:pPr>
            <a:r>
              <a:rPr lang="en-US" altLang="zh-TW" sz="2000" dirty="0" smtClean="0">
                <a:latin typeface="微軟正黑體" panose="020B0604030504040204" pitchFamily="34" charset="-120"/>
                <a:ea typeface="微軟正黑體" panose="020B0604030504040204" pitchFamily="34" charset="-120"/>
              </a:rPr>
              <a:t>1.</a:t>
            </a:r>
            <a:r>
              <a:rPr lang="zh-TW" altLang="zh-TW" sz="2000" dirty="0" smtClean="0">
                <a:latin typeface="微軟正黑體" panose="020B0604030504040204" pitchFamily="34" charset="-120"/>
                <a:ea typeface="微軟正黑體" panose="020B0604030504040204" pitchFamily="34" charset="-120"/>
              </a:rPr>
              <a:t>辦理</a:t>
            </a:r>
            <a:r>
              <a:rPr lang="zh-TW" altLang="zh-TW" sz="2000" dirty="0">
                <a:latin typeface="微軟正黑體" panose="020B0604030504040204" pitchFamily="34" charset="-120"/>
                <a:ea typeface="微軟正黑體" panose="020B0604030504040204" pitchFamily="34" charset="-120"/>
              </a:rPr>
              <a:t>電腦輔助繪圖與模具設計實務研習班</a:t>
            </a:r>
            <a:r>
              <a:rPr lang="en-US" altLang="zh-TW" sz="2000" dirty="0">
                <a:latin typeface="微軟正黑體" panose="020B0604030504040204" pitchFamily="34" charset="-120"/>
                <a:ea typeface="微軟正黑體" panose="020B0604030504040204" pitchFamily="34" charset="-120"/>
              </a:rPr>
              <a:t>(CATIA </a:t>
            </a:r>
            <a:r>
              <a:rPr lang="zh-TW" altLang="zh-TW" sz="2000" dirty="0">
                <a:latin typeface="微軟正黑體" panose="020B0604030504040204" pitchFamily="34" charset="-120"/>
                <a:ea typeface="微軟正黑體" panose="020B0604030504040204" pitchFamily="34" charset="-120"/>
              </a:rPr>
              <a:t>二班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，合計</a:t>
            </a:r>
            <a:r>
              <a:rPr lang="en-US" altLang="zh-TW" sz="2000" dirty="0">
                <a:latin typeface="微軟正黑體" panose="020B0604030504040204" pitchFamily="34" charset="-120"/>
                <a:ea typeface="微軟正黑體" panose="020B0604030504040204" pitchFamily="34" charset="-120"/>
              </a:rPr>
              <a:t>49</a:t>
            </a:r>
            <a:r>
              <a:rPr lang="zh-TW" altLang="en-US" sz="2000" dirty="0">
                <a:latin typeface="微軟正黑體" panose="020B0604030504040204" pitchFamily="34" charset="-120"/>
                <a:ea typeface="微軟正黑體" panose="020B0604030504040204" pitchFamily="34" charset="-120"/>
              </a:rPr>
              <a:t>人參與受訓。</a:t>
            </a:r>
            <a:endParaRPr lang="en-US" altLang="zh-TW" sz="2000" dirty="0">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0" y="-6279"/>
            <a:ext cx="12191999" cy="1323439"/>
          </a:xfrm>
          <a:prstGeom prst="rect">
            <a:avLst/>
          </a:prstGeom>
          <a:noFill/>
        </p:spPr>
        <p:txBody>
          <a:bodyPr wrap="square" rtlCol="0">
            <a:spAutoFit/>
          </a:bodyPr>
          <a:lstStyle/>
          <a:p>
            <a:pPr algn="ctr"/>
            <a:r>
              <a:rPr lang="en-US" altLang="zh-TW" sz="4000" dirty="0">
                <a:latin typeface="微軟正黑體" panose="020B0604030504040204" pitchFamily="34" charset="-120"/>
                <a:ea typeface="微軟正黑體" panose="020B0604030504040204" pitchFamily="34" charset="-120"/>
              </a:rPr>
              <a:t>103-6  </a:t>
            </a:r>
            <a:r>
              <a:rPr lang="zh-TW" altLang="en-US" sz="4000" dirty="0">
                <a:latin typeface="微軟正黑體" panose="020B0604030504040204" pitchFamily="34" charset="-120"/>
                <a:ea typeface="微軟正黑體" panose="020B0604030504040204" pitchFamily="34" charset="-120"/>
              </a:rPr>
              <a:t>提升學生及社區產業電腦輔助造型與模具設計實務計畫</a:t>
            </a:r>
          </a:p>
        </p:txBody>
      </p:sp>
      <p:grpSp>
        <p:nvGrpSpPr>
          <p:cNvPr id="16" name="群組 15"/>
          <p:cNvGrpSpPr/>
          <p:nvPr/>
        </p:nvGrpSpPr>
        <p:grpSpPr>
          <a:xfrm>
            <a:off x="0" y="5980410"/>
            <a:ext cx="4017337" cy="831850"/>
            <a:chOff x="0" y="5980410"/>
            <a:chExt cx="4017337" cy="831850"/>
          </a:xfrm>
        </p:grpSpPr>
        <p:pic>
          <p:nvPicPr>
            <p:cNvPr id="17" name="圖片 16"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03560540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107784"/>
            <a:ext cx="10561822" cy="4996917"/>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1645"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產業課程發展（一）</a:t>
              </a:r>
              <a:endParaRPr lang="en-US" altLang="ja-JP" sz="2800" dirty="0">
                <a:solidFill>
                  <a:schemeClr val="bg1"/>
                </a:solidFill>
                <a:ea typeface="標楷體" pitchFamily="65" charset="-120"/>
              </a:endParaRPr>
            </a:p>
          </p:txBody>
        </p:sp>
      </p:grpSp>
      <p:pic>
        <p:nvPicPr>
          <p:cNvPr id="2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394" y="1658299"/>
            <a:ext cx="9682590" cy="436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文字方塊 14"/>
          <p:cNvSpPr txBox="1"/>
          <p:nvPr/>
        </p:nvSpPr>
        <p:spPr>
          <a:xfrm>
            <a:off x="0" y="-6279"/>
            <a:ext cx="12191999" cy="1323439"/>
          </a:xfrm>
          <a:prstGeom prst="rect">
            <a:avLst/>
          </a:prstGeom>
          <a:noFill/>
        </p:spPr>
        <p:txBody>
          <a:bodyPr wrap="square" rtlCol="0">
            <a:spAutoFit/>
          </a:bodyPr>
          <a:lstStyle/>
          <a:p>
            <a:pPr algn="ctr"/>
            <a:r>
              <a:rPr lang="en-US" altLang="zh-TW" sz="4000" dirty="0">
                <a:latin typeface="微軟正黑體" panose="020B0604030504040204" pitchFamily="34" charset="-120"/>
                <a:ea typeface="微軟正黑體" panose="020B0604030504040204" pitchFamily="34" charset="-120"/>
              </a:rPr>
              <a:t>103-6  </a:t>
            </a:r>
            <a:r>
              <a:rPr lang="zh-TW" altLang="en-US" sz="4000" dirty="0">
                <a:latin typeface="微軟正黑體" panose="020B0604030504040204" pitchFamily="34" charset="-120"/>
                <a:ea typeface="微軟正黑體" panose="020B0604030504040204" pitchFamily="34" charset="-120"/>
              </a:rPr>
              <a:t>提升學生及社區產業電腦輔助造型與模具設計實務計畫</a:t>
            </a:r>
          </a:p>
        </p:txBody>
      </p:sp>
      <p:grpSp>
        <p:nvGrpSpPr>
          <p:cNvPr id="16" name="群組 15"/>
          <p:cNvGrpSpPr/>
          <p:nvPr/>
        </p:nvGrpSpPr>
        <p:grpSpPr>
          <a:xfrm>
            <a:off x="0" y="5980410"/>
            <a:ext cx="4017337" cy="831850"/>
            <a:chOff x="0" y="5980410"/>
            <a:chExt cx="4017337" cy="831850"/>
          </a:xfrm>
        </p:grpSpPr>
        <p:pic>
          <p:nvPicPr>
            <p:cNvPr id="17" name="圖片 16" descr="校徽.jpg"/>
            <p:cNvPicPr>
              <a:picLocks noChangeAspect="1"/>
            </p:cNvPicPr>
            <p:nvPr/>
          </p:nvPicPr>
          <p:blipFill>
            <a:blip r:embed="rId3">
              <a:extLst>
                <a:ext uri="{BEBA8EAE-BF5A-486C-A8C5-ECC9F3942E4B}">
                  <a14:imgProps xmlns:a14="http://schemas.microsoft.com/office/drawing/2010/main">
                    <a14:imgLayer r:embed="rId4">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16899811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76252"/>
            <a:ext cx="10561822" cy="4996917"/>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1657"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產業課程發展</a:t>
              </a:r>
              <a:r>
                <a:rPr lang="zh-TW" altLang="en-US" sz="2800" dirty="0" smtClean="0">
                  <a:solidFill>
                    <a:schemeClr val="bg1"/>
                  </a:solidFill>
                  <a:ea typeface="標楷體" pitchFamily="65" charset="-120"/>
                </a:rPr>
                <a:t>（二）</a:t>
              </a:r>
              <a:endParaRPr lang="en-US" altLang="ja-JP" sz="2800" dirty="0">
                <a:solidFill>
                  <a:schemeClr val="bg1"/>
                </a:solidFill>
                <a:ea typeface="標楷體" pitchFamily="65" charset="-120"/>
              </a:endParaRPr>
            </a:p>
          </p:txBody>
        </p:sp>
      </p:gr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76" y="1658410"/>
            <a:ext cx="10091426" cy="43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文字方塊 15"/>
          <p:cNvSpPr txBox="1"/>
          <p:nvPr/>
        </p:nvSpPr>
        <p:spPr>
          <a:xfrm>
            <a:off x="0" y="-6279"/>
            <a:ext cx="12191999" cy="1323439"/>
          </a:xfrm>
          <a:prstGeom prst="rect">
            <a:avLst/>
          </a:prstGeom>
          <a:noFill/>
        </p:spPr>
        <p:txBody>
          <a:bodyPr wrap="square" rtlCol="0">
            <a:spAutoFit/>
          </a:bodyPr>
          <a:lstStyle/>
          <a:p>
            <a:pPr algn="ctr"/>
            <a:r>
              <a:rPr lang="en-US" altLang="zh-TW" sz="4000" dirty="0">
                <a:latin typeface="微軟正黑體" panose="020B0604030504040204" pitchFamily="34" charset="-120"/>
                <a:ea typeface="微軟正黑體" panose="020B0604030504040204" pitchFamily="34" charset="-120"/>
              </a:rPr>
              <a:t>103-6  </a:t>
            </a:r>
            <a:r>
              <a:rPr lang="zh-TW" altLang="en-US" sz="4000" dirty="0">
                <a:latin typeface="微軟正黑體" panose="020B0604030504040204" pitchFamily="34" charset="-120"/>
                <a:ea typeface="微軟正黑體" panose="020B0604030504040204" pitchFamily="34" charset="-120"/>
              </a:rPr>
              <a:t>提升學生及社區產業電腦輔助造型與模具設計實務計畫</a:t>
            </a:r>
          </a:p>
        </p:txBody>
      </p:sp>
      <p:grpSp>
        <p:nvGrpSpPr>
          <p:cNvPr id="17" name="群組 16"/>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3">
              <a:extLst>
                <a:ext uri="{BEBA8EAE-BF5A-486C-A8C5-ECC9F3942E4B}">
                  <a14:imgProps xmlns:a14="http://schemas.microsoft.com/office/drawing/2010/main">
                    <a14:imgLayer r:embed="rId4">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422077110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76253"/>
            <a:ext cx="10561822" cy="4904158"/>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1657"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產業課程發展</a:t>
              </a:r>
              <a:r>
                <a:rPr lang="zh-TW" altLang="en-US" sz="2800" dirty="0" smtClean="0">
                  <a:solidFill>
                    <a:schemeClr val="bg1"/>
                  </a:solidFill>
                  <a:ea typeface="標楷體" pitchFamily="65" charset="-120"/>
                </a:rPr>
                <a:t>（三）</a:t>
              </a:r>
              <a:endParaRPr lang="en-US" altLang="ja-JP" sz="2800" dirty="0">
                <a:solidFill>
                  <a:schemeClr val="bg1"/>
                </a:solidFill>
                <a:ea typeface="標楷體" pitchFamily="65" charset="-120"/>
              </a:endParaRPr>
            </a:p>
          </p:txBody>
        </p:sp>
      </p:gr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93" y="1681397"/>
            <a:ext cx="5151182" cy="4151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642" y="1681397"/>
            <a:ext cx="5103340" cy="4151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文字方塊 14"/>
          <p:cNvSpPr txBox="1"/>
          <p:nvPr/>
        </p:nvSpPr>
        <p:spPr>
          <a:xfrm>
            <a:off x="0" y="-6279"/>
            <a:ext cx="12191999" cy="1323439"/>
          </a:xfrm>
          <a:prstGeom prst="rect">
            <a:avLst/>
          </a:prstGeom>
          <a:noFill/>
        </p:spPr>
        <p:txBody>
          <a:bodyPr wrap="square" rtlCol="0">
            <a:spAutoFit/>
          </a:bodyPr>
          <a:lstStyle/>
          <a:p>
            <a:pPr algn="ctr"/>
            <a:r>
              <a:rPr lang="en-US" altLang="zh-TW" sz="4000" dirty="0">
                <a:latin typeface="微軟正黑體" panose="020B0604030504040204" pitchFamily="34" charset="-120"/>
                <a:ea typeface="微軟正黑體" panose="020B0604030504040204" pitchFamily="34" charset="-120"/>
              </a:rPr>
              <a:t>103-6  </a:t>
            </a:r>
            <a:r>
              <a:rPr lang="zh-TW" altLang="en-US" sz="4000" dirty="0">
                <a:latin typeface="微軟正黑體" panose="020B0604030504040204" pitchFamily="34" charset="-120"/>
                <a:ea typeface="微軟正黑體" panose="020B0604030504040204" pitchFamily="34" charset="-120"/>
              </a:rPr>
              <a:t>提升學生及社區產業電腦輔助造型與模具設計實務計畫</a:t>
            </a:r>
          </a:p>
        </p:txBody>
      </p:sp>
      <p:grpSp>
        <p:nvGrpSpPr>
          <p:cNvPr id="18" name="群組 17"/>
          <p:cNvGrpSpPr/>
          <p:nvPr/>
        </p:nvGrpSpPr>
        <p:grpSpPr>
          <a:xfrm>
            <a:off x="0" y="5980410"/>
            <a:ext cx="4017337" cy="831850"/>
            <a:chOff x="0" y="5980410"/>
            <a:chExt cx="4017337" cy="831850"/>
          </a:xfrm>
        </p:grpSpPr>
        <p:pic>
          <p:nvPicPr>
            <p:cNvPr id="19" name="圖片 18" descr="校徽.jpg"/>
            <p:cNvPicPr>
              <a:picLocks noChangeAspect="1"/>
            </p:cNvPicPr>
            <p:nvPr/>
          </p:nvPicPr>
          <p:blipFill>
            <a:blip r:embed="rId4">
              <a:extLst>
                <a:ext uri="{BEBA8EAE-BF5A-486C-A8C5-ECC9F3942E4B}">
                  <a14:imgProps xmlns:a14="http://schemas.microsoft.com/office/drawing/2010/main">
                    <a14:imgLayer r:embed="rId5">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32927604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子計畫概況及成果</a:t>
            </a:r>
            <a:endParaRPr lang="zh-TW" altLang="en-US" sz="5400"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724485" y="1600597"/>
            <a:ext cx="10743027" cy="374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rPr>
              <a:t>103-7  </a:t>
            </a: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提升學生語文能力計畫</a:t>
            </a:r>
            <a:endParaRPr lang="en-US" altLang="zh-TW" sz="4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承辦單位：教務處</a:t>
            </a:r>
            <a:endPar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4799136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103-7  </a:t>
            </a:r>
            <a:r>
              <a:rPr lang="zh-TW" altLang="en-US" sz="4800" dirty="0">
                <a:latin typeface="微軟正黑體" panose="020B0604030504040204" pitchFamily="34" charset="-120"/>
                <a:ea typeface="微軟正黑體" panose="020B0604030504040204" pitchFamily="34" charset="-120"/>
              </a:rPr>
              <a:t>提升學生語文能力</a:t>
            </a:r>
            <a:r>
              <a:rPr lang="zh-TW" altLang="en-US" sz="4800" dirty="0" smtClean="0">
                <a:latin typeface="微軟正黑體" panose="020B0604030504040204" pitchFamily="34" charset="-120"/>
                <a:ea typeface="微軟正黑體" panose="020B0604030504040204" pitchFamily="34" charset="-120"/>
              </a:rPr>
              <a:t>計畫</a:t>
            </a:r>
            <a:endParaRPr lang="zh-TW" altLang="en-US" sz="4800" dirty="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3531781" y="1494349"/>
            <a:ext cx="5128436" cy="4093428"/>
          </a:xfrm>
          <a:prstGeom prst="rect">
            <a:avLst/>
          </a:prstGeom>
          <a:noFill/>
        </p:spPr>
        <p:txBody>
          <a:bodyPr wrap="square" rtlCol="0">
            <a:spAutoFit/>
          </a:bodyPr>
          <a:lstStyle/>
          <a:p>
            <a:pPr algn="ctr"/>
            <a:r>
              <a:rPr lang="zh-TW" altLang="en-US" sz="4800" b="1" dirty="0" smtClean="0">
                <a:latin typeface="微軟正黑體" panose="020B0604030504040204" pitchFamily="34" charset="-120"/>
                <a:ea typeface="微軟正黑體" panose="020B0604030504040204" pitchFamily="34" charset="-120"/>
              </a:rPr>
              <a:t>辦理項目</a:t>
            </a:r>
            <a:endParaRPr lang="en-US" altLang="zh-TW" sz="4800" b="1" dirty="0" smtClean="0">
              <a:latin typeface="微軟正黑體" panose="020B0604030504040204" pitchFamily="34" charset="-120"/>
              <a:ea typeface="微軟正黑體" panose="020B0604030504040204" pitchFamily="34" charset="-120"/>
            </a:endParaRPr>
          </a:p>
          <a:p>
            <a:pPr algn="ctr"/>
            <a:endParaRPr lang="en-US" altLang="zh-TW" sz="2000" dirty="0" smtClean="0">
              <a:latin typeface="微軟正黑體" panose="020B0604030504040204" pitchFamily="34" charset="-120"/>
              <a:ea typeface="微軟正黑體" panose="020B0604030504040204" pitchFamily="34" charset="-120"/>
            </a:endParaRPr>
          </a:p>
          <a:p>
            <a:pPr>
              <a:lnSpc>
                <a:spcPct val="150000"/>
              </a:lnSpc>
            </a:pPr>
            <a:r>
              <a:rPr lang="en-US" altLang="zh-TW" sz="3200" dirty="0" smtClean="0">
                <a:latin typeface="微軟正黑體" panose="020B0604030504040204" pitchFamily="34" charset="-120"/>
                <a:ea typeface="微軟正黑體" panose="020B0604030504040204" pitchFamily="34" charset="-120"/>
              </a:rPr>
              <a:t>1.</a:t>
            </a:r>
            <a:r>
              <a:rPr lang="zh-TW" altLang="en-US" sz="3200" dirty="0" smtClean="0">
                <a:latin typeface="微軟正黑體" panose="020B0604030504040204" pitchFamily="34" charset="-120"/>
                <a:ea typeface="微軟正黑體" panose="020B0604030504040204" pitchFamily="34" charset="-120"/>
              </a:rPr>
              <a:t>語文</a:t>
            </a:r>
            <a:r>
              <a:rPr lang="zh-TW" altLang="en-US" sz="3200" dirty="0">
                <a:latin typeface="微軟正黑體" panose="020B0604030504040204" pitchFamily="34" charset="-120"/>
                <a:ea typeface="微軟正黑體" panose="020B0604030504040204" pitchFamily="34" charset="-120"/>
              </a:rPr>
              <a:t>科拔尖扶弱</a:t>
            </a:r>
            <a:r>
              <a:rPr lang="zh-TW" altLang="en-US" sz="3200" dirty="0" smtClean="0">
                <a:latin typeface="微軟正黑體" panose="020B0604030504040204" pitchFamily="34" charset="-120"/>
                <a:ea typeface="微軟正黑體" panose="020B0604030504040204" pitchFamily="34" charset="-120"/>
              </a:rPr>
              <a:t>課程</a:t>
            </a:r>
            <a:r>
              <a:rPr lang="zh-TW" altLang="en-US" sz="3200" dirty="0">
                <a:latin typeface="微軟正黑體" panose="020B0604030504040204" pitchFamily="34" charset="-120"/>
                <a:ea typeface="微軟正黑體" panose="020B0604030504040204" pitchFamily="34" charset="-120"/>
              </a:rPr>
              <a:t>。</a:t>
            </a:r>
          </a:p>
          <a:p>
            <a:pPr>
              <a:lnSpc>
                <a:spcPct val="150000"/>
              </a:lnSpc>
            </a:pPr>
            <a:r>
              <a:rPr lang="en-US" altLang="zh-TW" sz="3200" dirty="0" smtClean="0">
                <a:latin typeface="微軟正黑體" panose="020B0604030504040204" pitchFamily="34" charset="-120"/>
                <a:ea typeface="微軟正黑體" panose="020B0604030504040204" pitchFamily="34" charset="-120"/>
              </a:rPr>
              <a:t>2.</a:t>
            </a:r>
            <a:r>
              <a:rPr lang="zh-TW" altLang="en-US" sz="3200" dirty="0" smtClean="0">
                <a:latin typeface="微軟正黑體" panose="020B0604030504040204" pitchFamily="34" charset="-120"/>
                <a:ea typeface="微軟正黑體" panose="020B0604030504040204" pitchFamily="34" charset="-120"/>
              </a:rPr>
              <a:t>充實</a:t>
            </a:r>
            <a:r>
              <a:rPr lang="zh-TW" altLang="en-US" sz="3200" dirty="0">
                <a:latin typeface="微軟正黑體" panose="020B0604030504040204" pitchFamily="34" charset="-120"/>
                <a:ea typeface="微軟正黑體" panose="020B0604030504040204" pitchFamily="34" charset="-120"/>
              </a:rPr>
              <a:t>語文教學設備及</a:t>
            </a:r>
            <a:r>
              <a:rPr lang="zh-TW" altLang="en-US" sz="3200" dirty="0" smtClean="0">
                <a:latin typeface="微軟正黑體" panose="020B0604030504040204" pitchFamily="34" charset="-120"/>
                <a:ea typeface="微軟正黑體" panose="020B0604030504040204" pitchFamily="34" charset="-120"/>
              </a:rPr>
              <a:t>環境。</a:t>
            </a:r>
            <a:endParaRPr lang="zh-TW" altLang="en-US"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smtClean="0">
                <a:latin typeface="微軟正黑體" panose="020B0604030504040204" pitchFamily="34" charset="-120"/>
                <a:ea typeface="微軟正黑體" panose="020B0604030504040204" pitchFamily="34" charset="-120"/>
              </a:rPr>
              <a:t>3.</a:t>
            </a:r>
            <a:r>
              <a:rPr lang="zh-TW" altLang="en-US" sz="3200" dirty="0" smtClean="0">
                <a:latin typeface="微軟正黑體" panose="020B0604030504040204" pitchFamily="34" charset="-120"/>
                <a:ea typeface="微軟正黑體" panose="020B0604030504040204" pitchFamily="34" charset="-120"/>
              </a:rPr>
              <a:t>建置</a:t>
            </a:r>
            <a:r>
              <a:rPr lang="zh-TW" altLang="en-US" sz="3200" dirty="0">
                <a:latin typeface="微軟正黑體" panose="020B0604030504040204" pitchFamily="34" charset="-120"/>
                <a:ea typeface="微軟正黑體" panose="020B0604030504040204" pitchFamily="34" charset="-120"/>
              </a:rPr>
              <a:t>多媒體線上學習</a:t>
            </a:r>
            <a:r>
              <a:rPr lang="zh-TW" altLang="en-US" sz="3200" dirty="0" smtClean="0">
                <a:latin typeface="微軟正黑體" panose="020B0604030504040204" pitchFamily="34" charset="-120"/>
                <a:ea typeface="微軟正黑體" panose="020B0604030504040204" pitchFamily="34" charset="-120"/>
              </a:rPr>
              <a:t>平台。</a:t>
            </a:r>
            <a:endParaRPr lang="zh-TW" altLang="en-US"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smtClean="0">
                <a:latin typeface="微軟正黑體" panose="020B0604030504040204" pitchFamily="34" charset="-120"/>
                <a:ea typeface="微軟正黑體" panose="020B0604030504040204" pitchFamily="34" charset="-120"/>
              </a:rPr>
              <a:t>4.</a:t>
            </a:r>
            <a:r>
              <a:rPr lang="zh-TW" altLang="en-US" sz="3200" dirty="0" smtClean="0">
                <a:latin typeface="微軟正黑體" panose="020B0604030504040204" pitchFamily="34" charset="-120"/>
                <a:ea typeface="微軟正黑體" panose="020B0604030504040204" pitchFamily="34" charset="-120"/>
              </a:rPr>
              <a:t>行業</a:t>
            </a:r>
            <a:r>
              <a:rPr lang="zh-TW" altLang="en-US" sz="3200" dirty="0">
                <a:latin typeface="微軟正黑體" panose="020B0604030504040204" pitchFamily="34" charset="-120"/>
                <a:ea typeface="微軟正黑體" panose="020B0604030504040204" pitchFamily="34" charset="-120"/>
              </a:rPr>
              <a:t>英文學習及能力</a:t>
            </a:r>
            <a:r>
              <a:rPr lang="zh-TW" altLang="en-US" sz="3200" dirty="0" smtClean="0">
                <a:latin typeface="微軟正黑體" panose="020B0604030504040204" pitchFamily="34" charset="-120"/>
                <a:ea typeface="微軟正黑體" panose="020B0604030504040204" pitchFamily="34" charset="-120"/>
              </a:rPr>
              <a:t>檢定。</a:t>
            </a:r>
            <a:endParaRPr lang="zh-TW" altLang="en-US" sz="3200" dirty="0">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4362599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1989911" y="1532608"/>
            <a:ext cx="8212175" cy="3785652"/>
          </a:xfrm>
          <a:prstGeom prst="rect">
            <a:avLst/>
          </a:prstGeom>
          <a:noFill/>
        </p:spPr>
        <p:txBody>
          <a:bodyPr wrap="square" rtlCol="0">
            <a:spAutoFit/>
          </a:bodyPr>
          <a:lstStyle/>
          <a:p>
            <a:pPr algn="ctr"/>
            <a:r>
              <a:rPr lang="zh-TW" altLang="en-US" sz="4800" b="1" dirty="0">
                <a:latin typeface="微軟正黑體" panose="020B0604030504040204" pitchFamily="34" charset="-120"/>
                <a:ea typeface="微軟正黑體" panose="020B0604030504040204" pitchFamily="34" charset="-120"/>
              </a:rPr>
              <a:t>預期</a:t>
            </a:r>
            <a:r>
              <a:rPr lang="zh-TW" altLang="en-US" sz="4800" b="1" dirty="0" smtClean="0">
                <a:latin typeface="微軟正黑體" panose="020B0604030504040204" pitchFamily="34" charset="-120"/>
                <a:ea typeface="微軟正黑體" panose="020B0604030504040204" pitchFamily="34" charset="-120"/>
              </a:rPr>
              <a:t>效益</a:t>
            </a:r>
          </a:p>
          <a:p>
            <a:pPr>
              <a:lnSpc>
                <a:spcPct val="150000"/>
              </a:lnSpc>
            </a:pPr>
            <a:r>
              <a:rPr lang="en-US" altLang="zh-TW" sz="3200" dirty="0" smtClean="0">
                <a:latin typeface="微軟正黑體" panose="020B0604030504040204" pitchFamily="34" charset="-120"/>
                <a:ea typeface="微軟正黑體" panose="020B0604030504040204" pitchFamily="34" charset="-120"/>
              </a:rPr>
              <a:t>1.</a:t>
            </a:r>
            <a:r>
              <a:rPr lang="zh-TW" altLang="en-US" sz="3200" dirty="0" smtClean="0">
                <a:latin typeface="微軟正黑體" panose="020B0604030504040204" pitchFamily="34" charset="-120"/>
                <a:ea typeface="微軟正黑體" panose="020B0604030504040204" pitchFamily="34" charset="-120"/>
              </a:rPr>
              <a:t>強化</a:t>
            </a:r>
            <a:r>
              <a:rPr lang="zh-TW" altLang="en-US" sz="3200" dirty="0">
                <a:latin typeface="微軟正黑體" panose="020B0604030504040204" pitchFamily="34" charset="-120"/>
                <a:ea typeface="微軟正黑體" panose="020B0604030504040204" pitchFamily="34" charset="-120"/>
              </a:rPr>
              <a:t>學生聽、說、讀及寫作</a:t>
            </a:r>
            <a:r>
              <a:rPr lang="zh-TW" altLang="en-US" sz="3200" dirty="0" smtClean="0">
                <a:latin typeface="微軟正黑體" panose="020B0604030504040204" pitchFamily="34" charset="-120"/>
                <a:ea typeface="微軟正黑體" panose="020B0604030504040204" pitchFamily="34" charset="-120"/>
              </a:rPr>
              <a:t>能力。</a:t>
            </a:r>
            <a:endParaRPr lang="zh-TW" altLang="en-US"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smtClean="0">
                <a:latin typeface="微軟正黑體" panose="020B0604030504040204" pitchFamily="34" charset="-120"/>
                <a:ea typeface="微軟正黑體" panose="020B0604030504040204" pitchFamily="34" charset="-120"/>
              </a:rPr>
              <a:t>2.</a:t>
            </a:r>
            <a:r>
              <a:rPr lang="zh-TW" altLang="en-US" sz="3200" dirty="0" smtClean="0">
                <a:latin typeface="微軟正黑體" panose="020B0604030504040204" pitchFamily="34" charset="-120"/>
                <a:ea typeface="微軟正黑體" panose="020B0604030504040204" pitchFamily="34" charset="-120"/>
              </a:rPr>
              <a:t>突破</a:t>
            </a:r>
            <a:r>
              <a:rPr lang="zh-TW" altLang="en-US" sz="3200" dirty="0">
                <a:latin typeface="微軟正黑體" panose="020B0604030504040204" pitchFamily="34" charset="-120"/>
                <a:ea typeface="微軟正黑體" panose="020B0604030504040204" pitchFamily="34" charset="-120"/>
              </a:rPr>
              <a:t>教學教室使用上的</a:t>
            </a:r>
            <a:r>
              <a:rPr lang="zh-TW" altLang="en-US" sz="3200" dirty="0" smtClean="0">
                <a:latin typeface="微軟正黑體" panose="020B0604030504040204" pitchFamily="34" charset="-120"/>
                <a:ea typeface="微軟正黑體" panose="020B0604030504040204" pitchFamily="34" charset="-120"/>
              </a:rPr>
              <a:t>限制。</a:t>
            </a:r>
            <a:endParaRPr lang="zh-TW" altLang="en-US"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smtClean="0">
                <a:latin typeface="微軟正黑體" panose="020B0604030504040204" pitchFamily="34" charset="-120"/>
                <a:ea typeface="微軟正黑體" panose="020B0604030504040204" pitchFamily="34" charset="-120"/>
              </a:rPr>
              <a:t>3.</a:t>
            </a:r>
            <a:r>
              <a:rPr lang="zh-TW" altLang="en-US" sz="3200" dirty="0" smtClean="0">
                <a:latin typeface="微軟正黑體" panose="020B0604030504040204" pitchFamily="34" charset="-120"/>
                <a:ea typeface="微軟正黑體" panose="020B0604030504040204" pitchFamily="34" charset="-120"/>
              </a:rPr>
              <a:t>提高</a:t>
            </a:r>
            <a:r>
              <a:rPr lang="zh-TW" altLang="en-US" sz="3200" dirty="0">
                <a:latin typeface="微軟正黑體" panose="020B0604030504040204" pitchFamily="34" charset="-120"/>
                <a:ea typeface="微軟正黑體" panose="020B0604030504040204" pitchFamily="34" charset="-120"/>
              </a:rPr>
              <a:t>學生參與各式語文</a:t>
            </a:r>
            <a:r>
              <a:rPr lang="zh-TW" altLang="en-US" sz="3200" dirty="0" smtClean="0">
                <a:latin typeface="微軟正黑體" panose="020B0604030504040204" pitchFamily="34" charset="-120"/>
                <a:ea typeface="微軟正黑體" panose="020B0604030504040204" pitchFamily="34" charset="-120"/>
              </a:rPr>
              <a:t>競賽（檢定</a:t>
            </a:r>
            <a:r>
              <a:rPr lang="zh-TW" altLang="en-US" sz="3200" dirty="0">
                <a:latin typeface="微軟正黑體" panose="020B0604030504040204" pitchFamily="34" charset="-120"/>
                <a:ea typeface="微軟正黑體" panose="020B0604030504040204" pitchFamily="34" charset="-120"/>
              </a:rPr>
              <a:t>）</a:t>
            </a:r>
            <a:r>
              <a:rPr lang="zh-TW" altLang="en-US" sz="3200" dirty="0" smtClean="0">
                <a:latin typeface="微軟正黑體" panose="020B0604030504040204" pitchFamily="34" charset="-120"/>
                <a:ea typeface="微軟正黑體" panose="020B0604030504040204" pitchFamily="34" charset="-120"/>
              </a:rPr>
              <a:t>成效。</a:t>
            </a:r>
            <a:endParaRPr lang="zh-TW" altLang="en-US" sz="3200" dirty="0">
              <a:latin typeface="微軟正黑體" panose="020B0604030504040204" pitchFamily="34" charset="-120"/>
              <a:ea typeface="微軟正黑體" panose="020B0604030504040204" pitchFamily="34" charset="-120"/>
            </a:endParaRPr>
          </a:p>
          <a:p>
            <a:pPr>
              <a:lnSpc>
                <a:spcPct val="150000"/>
              </a:lnSpc>
            </a:pPr>
            <a:r>
              <a:rPr lang="en-US" altLang="zh-TW" sz="3200" dirty="0" smtClean="0">
                <a:latin typeface="微軟正黑體" panose="020B0604030504040204" pitchFamily="34" charset="-120"/>
                <a:ea typeface="微軟正黑體" panose="020B0604030504040204" pitchFamily="34" charset="-120"/>
              </a:rPr>
              <a:t>4.</a:t>
            </a:r>
            <a:r>
              <a:rPr lang="zh-TW" altLang="en-US" sz="3200" dirty="0" smtClean="0">
                <a:latin typeface="微軟正黑體" panose="020B0604030504040204" pitchFamily="34" charset="-120"/>
                <a:ea typeface="微軟正黑體" panose="020B0604030504040204" pitchFamily="34" charset="-120"/>
              </a:rPr>
              <a:t>強化</a:t>
            </a:r>
            <a:r>
              <a:rPr lang="zh-TW" altLang="en-US" sz="3200" dirty="0">
                <a:latin typeface="微軟正黑體" panose="020B0604030504040204" pitchFamily="34" charset="-120"/>
                <a:ea typeface="微軟正黑體" panose="020B0604030504040204" pitchFamily="34" charset="-120"/>
              </a:rPr>
              <a:t>各類科專業語文應用及學習</a:t>
            </a:r>
            <a:r>
              <a:rPr lang="zh-TW" altLang="en-US" sz="3200" dirty="0" smtClean="0">
                <a:latin typeface="微軟正黑體" panose="020B0604030504040204" pitchFamily="34" charset="-120"/>
                <a:ea typeface="微軟正黑體" panose="020B0604030504040204" pitchFamily="34" charset="-120"/>
              </a:rPr>
              <a:t>成效。</a:t>
            </a:r>
            <a:endParaRPr lang="zh-TW" altLang="en-US" sz="3200"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103-7  </a:t>
            </a:r>
            <a:r>
              <a:rPr lang="zh-TW" altLang="en-US" sz="4800" dirty="0">
                <a:latin typeface="微軟正黑體" panose="020B0604030504040204" pitchFamily="34" charset="-120"/>
                <a:ea typeface="微軟正黑體" panose="020B0604030504040204" pitchFamily="34" charset="-120"/>
              </a:rPr>
              <a:t>提升學生語文能力</a:t>
            </a:r>
            <a:r>
              <a:rPr lang="zh-TW" altLang="en-US" sz="4800" dirty="0" smtClean="0">
                <a:latin typeface="微軟正黑體" panose="020B0604030504040204" pitchFamily="34" charset="-120"/>
                <a:ea typeface="微軟正黑體" panose="020B0604030504040204" pitchFamily="34" charset="-120"/>
              </a:rPr>
              <a:t>計畫</a:t>
            </a:r>
            <a:endParaRPr lang="zh-TW" altLang="en-US" sz="4800" dirty="0">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3273318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824962" y="1064341"/>
            <a:ext cx="10561822" cy="4961809"/>
            <a:chOff x="521" y="864"/>
            <a:chExt cx="4718" cy="1308"/>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4"/>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量化成效</a:t>
              </a:r>
              <a:endParaRPr lang="en-US" altLang="ja-JP" sz="2800" dirty="0">
                <a:solidFill>
                  <a:schemeClr val="bg1"/>
                </a:solidFill>
                <a:ea typeface="標楷體" pitchFamily="65" charset="-120"/>
              </a:endParaRPr>
            </a:p>
          </p:txBody>
        </p:sp>
      </p:grpSp>
      <p:graphicFrame>
        <p:nvGraphicFramePr>
          <p:cNvPr id="18" name="內容版面配置區 1"/>
          <p:cNvGraphicFramePr>
            <a:graphicFrameLocks noGrp="1"/>
          </p:cNvGraphicFramePr>
          <p:nvPr>
            <p:ph idx="1"/>
            <p:extLst>
              <p:ext uri="{D42A27DB-BD31-4B8C-83A1-F6EECF244321}">
                <p14:modId xmlns:p14="http://schemas.microsoft.com/office/powerpoint/2010/main" val="634802689"/>
              </p:ext>
            </p:extLst>
          </p:nvPr>
        </p:nvGraphicFramePr>
        <p:xfrm>
          <a:off x="1318891" y="1770113"/>
          <a:ext cx="9577742" cy="3927299"/>
        </p:xfrm>
        <a:graphic>
          <a:graphicData uri="http://schemas.openxmlformats.org/drawingml/2006/table">
            <a:tbl>
              <a:tblPr firstRow="1" firstCol="1" lastRow="1" lastCol="1" bandRow="1" bandCol="1">
                <a:effectLst>
                  <a:innerShdw blurRad="63500" dist="50800">
                    <a:prstClr val="black">
                      <a:alpha val="50000"/>
                    </a:prstClr>
                  </a:innerShdw>
                </a:effectLst>
                <a:tableStyleId>{5C22544A-7EE6-4342-B048-85BDC9FD1C3A}</a:tableStyleId>
              </a:tblPr>
              <a:tblGrid>
                <a:gridCol w="780411">
                  <a:extLst>
                    <a:ext uri="{9D8B030D-6E8A-4147-A177-3AD203B41FA5}">
                      <a16:colId xmlns:a16="http://schemas.microsoft.com/office/drawing/2014/main" xmlns="" val="20000"/>
                    </a:ext>
                  </a:extLst>
                </a:gridCol>
                <a:gridCol w="4460047">
                  <a:extLst>
                    <a:ext uri="{9D8B030D-6E8A-4147-A177-3AD203B41FA5}">
                      <a16:colId xmlns:a16="http://schemas.microsoft.com/office/drawing/2014/main" xmlns="" val="20001"/>
                    </a:ext>
                  </a:extLst>
                </a:gridCol>
                <a:gridCol w="1084321">
                  <a:extLst>
                    <a:ext uri="{9D8B030D-6E8A-4147-A177-3AD203B41FA5}">
                      <a16:colId xmlns:a16="http://schemas.microsoft.com/office/drawing/2014/main" xmlns="" val="20002"/>
                    </a:ext>
                  </a:extLst>
                </a:gridCol>
                <a:gridCol w="1084321">
                  <a:extLst>
                    <a:ext uri="{9D8B030D-6E8A-4147-A177-3AD203B41FA5}">
                      <a16:colId xmlns:a16="http://schemas.microsoft.com/office/drawing/2014/main" xmlns="" val="20003"/>
                    </a:ext>
                  </a:extLst>
                </a:gridCol>
                <a:gridCol w="1084321">
                  <a:extLst>
                    <a:ext uri="{9D8B030D-6E8A-4147-A177-3AD203B41FA5}">
                      <a16:colId xmlns:a16="http://schemas.microsoft.com/office/drawing/2014/main" xmlns="" val="20004"/>
                    </a:ext>
                  </a:extLst>
                </a:gridCol>
                <a:gridCol w="1084321">
                  <a:extLst>
                    <a:ext uri="{9D8B030D-6E8A-4147-A177-3AD203B41FA5}">
                      <a16:colId xmlns:a16="http://schemas.microsoft.com/office/drawing/2014/main" xmlns="" val="20005"/>
                    </a:ext>
                  </a:extLst>
                </a:gridCol>
              </a:tblGrid>
              <a:tr h="398599">
                <a:tc rowSpan="2" gridSpan="2">
                  <a:txBody>
                    <a:bodyPr/>
                    <a:lstStyle/>
                    <a:p>
                      <a:pPr algn="ctr">
                        <a:spcBef>
                          <a:spcPts val="250"/>
                        </a:spcBef>
                        <a:spcAft>
                          <a:spcPts val="250"/>
                        </a:spcAft>
                      </a:pPr>
                      <a:r>
                        <a:rPr lang="zh-TW" sz="2400" b="1" kern="0" dirty="0">
                          <a:solidFill>
                            <a:schemeClr val="bg1"/>
                          </a:solidFill>
                          <a:effectLst/>
                          <a:latin typeface="微軟正黑體" panose="020B0604030504040204" pitchFamily="34" charset="-120"/>
                          <a:ea typeface="微軟正黑體" panose="020B0604030504040204" pitchFamily="34" charset="-120"/>
                        </a:rPr>
                        <a:t>指標項目</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rowSpan="2" hMerge="1">
                  <a:txBody>
                    <a:bodyPr/>
                    <a:lstStyle/>
                    <a:p>
                      <a:endParaRPr lang="zh-TW" altLang="en-US"/>
                    </a:p>
                  </a:txBody>
                  <a:tcPr/>
                </a:tc>
                <a:tc gridSpan="2">
                  <a:txBody>
                    <a:bodyPr/>
                    <a:lstStyle/>
                    <a:p>
                      <a:pPr algn="ctr">
                        <a:spcBef>
                          <a:spcPts val="250"/>
                        </a:spcBef>
                        <a:spcAft>
                          <a:spcPts val="250"/>
                        </a:spcAft>
                      </a:pPr>
                      <a:r>
                        <a:rPr lang="en-US" sz="2400" b="0" kern="0" dirty="0">
                          <a:solidFill>
                            <a:schemeClr val="bg1"/>
                          </a:solidFill>
                          <a:effectLst/>
                          <a:latin typeface="微軟正黑體" panose="020B0604030504040204" pitchFamily="34" charset="-120"/>
                          <a:ea typeface="微軟正黑體" panose="020B0604030504040204" pitchFamily="34" charset="-120"/>
                        </a:rPr>
                        <a:t>103</a:t>
                      </a:r>
                      <a:r>
                        <a:rPr lang="zh-TW" sz="2400" b="0" kern="0" dirty="0">
                          <a:solidFill>
                            <a:schemeClr val="bg1"/>
                          </a:solidFill>
                          <a:effectLst/>
                          <a:latin typeface="微軟正黑體" panose="020B0604030504040204" pitchFamily="34" charset="-120"/>
                          <a:ea typeface="微軟正黑體" panose="020B0604030504040204" pitchFamily="34" charset="-120"/>
                        </a:rPr>
                        <a:t>學年度</a:t>
                      </a:r>
                      <a:endParaRPr lang="zh-TW" sz="2400" b="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zh-TW" altLang="en-US"/>
                    </a:p>
                  </a:txBody>
                  <a:tcPr/>
                </a:tc>
                <a:tc gridSpan="2">
                  <a:txBody>
                    <a:bodyPr/>
                    <a:lstStyle/>
                    <a:p>
                      <a:pPr algn="ctr">
                        <a:spcBef>
                          <a:spcPts val="250"/>
                        </a:spcBef>
                        <a:spcAft>
                          <a:spcPts val="250"/>
                        </a:spcAft>
                      </a:pPr>
                      <a:r>
                        <a:rPr lang="en-US" sz="2400" b="0" kern="0">
                          <a:solidFill>
                            <a:schemeClr val="bg1"/>
                          </a:solidFill>
                          <a:effectLst/>
                          <a:latin typeface="微軟正黑體" panose="020B0604030504040204" pitchFamily="34" charset="-120"/>
                          <a:ea typeface="微軟正黑體" panose="020B0604030504040204" pitchFamily="34" charset="-120"/>
                        </a:rPr>
                        <a:t>104</a:t>
                      </a:r>
                      <a:r>
                        <a:rPr lang="zh-TW" sz="2400" b="0" kern="0">
                          <a:solidFill>
                            <a:schemeClr val="bg1"/>
                          </a:solidFill>
                          <a:effectLst/>
                          <a:latin typeface="微軟正黑體" panose="020B0604030504040204" pitchFamily="34" charset="-120"/>
                          <a:ea typeface="微軟正黑體" panose="020B0604030504040204" pitchFamily="34" charset="-120"/>
                        </a:rPr>
                        <a:t>學年度</a:t>
                      </a:r>
                      <a:endParaRPr lang="zh-TW" sz="2400" b="0"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zh-TW" altLang="en-US"/>
                    </a:p>
                  </a:txBody>
                  <a:tcPr/>
                </a:tc>
                <a:extLst>
                  <a:ext uri="{0D108BD9-81ED-4DB2-BD59-A6C34878D82A}">
                    <a16:rowId xmlns:a16="http://schemas.microsoft.com/office/drawing/2014/main" xmlns="" val="10000"/>
                  </a:ext>
                </a:extLst>
              </a:tr>
              <a:tr h="398599">
                <a:tc gridSpan="2" vMerge="1">
                  <a:txBody>
                    <a:bodyPr/>
                    <a:lstStyle/>
                    <a:p>
                      <a:endParaRPr lang="zh-TW" altLang="en-US"/>
                    </a:p>
                  </a:txBody>
                  <a:tcPr/>
                </a:tc>
                <a:tc hMerge="1" vMerge="1">
                  <a:txBody>
                    <a:bodyPr/>
                    <a:lstStyle/>
                    <a:p>
                      <a:endParaRPr lang="zh-TW" altLang="en-US"/>
                    </a:p>
                  </a:txBody>
                  <a:tcPr/>
                </a:tc>
                <a:tc>
                  <a:txBody>
                    <a:bodyPr/>
                    <a:lstStyle/>
                    <a:p>
                      <a:pPr algn="ctr">
                        <a:spcBef>
                          <a:spcPts val="250"/>
                        </a:spcBef>
                        <a:spcAft>
                          <a:spcPts val="250"/>
                        </a:spcAft>
                      </a:pPr>
                      <a:r>
                        <a:rPr lang="zh-TW" sz="2400" b="1" kern="0" dirty="0">
                          <a:solidFill>
                            <a:schemeClr val="bg1"/>
                          </a:solidFill>
                          <a:effectLst/>
                          <a:latin typeface="微軟正黑體" panose="020B0604030504040204" pitchFamily="34" charset="-120"/>
                          <a:ea typeface="微軟正黑體" panose="020B0604030504040204" pitchFamily="34" charset="-120"/>
                        </a:rPr>
                        <a:t>目標</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Bef>
                          <a:spcPts val="250"/>
                        </a:spcBef>
                        <a:spcAft>
                          <a:spcPts val="250"/>
                        </a:spcAft>
                      </a:pPr>
                      <a:r>
                        <a:rPr lang="zh-TW" sz="2400" b="1" kern="0" dirty="0">
                          <a:solidFill>
                            <a:schemeClr val="bg1"/>
                          </a:solidFill>
                          <a:effectLst/>
                          <a:latin typeface="微軟正黑體" panose="020B0604030504040204" pitchFamily="34" charset="-120"/>
                          <a:ea typeface="微軟正黑體" panose="020B0604030504040204" pitchFamily="34" charset="-120"/>
                        </a:rPr>
                        <a:t>績效</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Bef>
                          <a:spcPts val="250"/>
                        </a:spcBef>
                        <a:spcAft>
                          <a:spcPts val="250"/>
                        </a:spcAft>
                      </a:pPr>
                      <a:r>
                        <a:rPr lang="zh-TW" sz="2400" b="1" kern="0" dirty="0">
                          <a:solidFill>
                            <a:schemeClr val="bg1"/>
                          </a:solidFill>
                          <a:effectLst/>
                          <a:latin typeface="微軟正黑體" panose="020B0604030504040204" pitchFamily="34" charset="-120"/>
                          <a:ea typeface="微軟正黑體" panose="020B0604030504040204" pitchFamily="34" charset="-120"/>
                        </a:rPr>
                        <a:t>目標</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Bef>
                          <a:spcPts val="250"/>
                        </a:spcBef>
                        <a:spcAft>
                          <a:spcPts val="250"/>
                        </a:spcAft>
                      </a:pPr>
                      <a:r>
                        <a:rPr lang="zh-TW" sz="2400" b="1" kern="0" dirty="0">
                          <a:solidFill>
                            <a:schemeClr val="bg1"/>
                          </a:solidFill>
                          <a:effectLst/>
                          <a:latin typeface="微軟正黑體" panose="020B0604030504040204" pitchFamily="34" charset="-120"/>
                          <a:ea typeface="微軟正黑體" panose="020B0604030504040204" pitchFamily="34" charset="-120"/>
                        </a:rPr>
                        <a:t>績效</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0001"/>
                  </a:ext>
                </a:extLst>
              </a:tr>
              <a:tr h="568552">
                <a:tc rowSpan="2">
                  <a:txBody>
                    <a:bodyPr/>
                    <a:lstStyle/>
                    <a:p>
                      <a:pPr marL="71755" marR="71755" algn="ctr">
                        <a:spcAft>
                          <a:spcPts val="0"/>
                        </a:spcAft>
                      </a:pPr>
                      <a:r>
                        <a:rPr lang="zh-TW" altLang="en-US" sz="2400" b="1" kern="0" dirty="0" smtClean="0">
                          <a:solidFill>
                            <a:schemeClr val="bg1"/>
                          </a:solidFill>
                          <a:effectLst/>
                          <a:latin typeface="微軟正黑體" panose="020B0604030504040204" pitchFamily="34" charset="-120"/>
                          <a:ea typeface="微軟正黑體" panose="020B0604030504040204" pitchFamily="34" charset="-120"/>
                        </a:rPr>
                        <a:t>指標</a:t>
                      </a:r>
                      <a:endParaRPr lang="en-US" altLang="zh-TW" sz="2400" b="1" kern="0" dirty="0" smtClean="0">
                        <a:solidFill>
                          <a:schemeClr val="bg1"/>
                        </a:solidFill>
                        <a:effectLst/>
                        <a:latin typeface="微軟正黑體" panose="020B0604030504040204" pitchFamily="34" charset="-120"/>
                        <a:ea typeface="微軟正黑體" panose="020B0604030504040204" pitchFamily="34" charset="-120"/>
                      </a:endParaRPr>
                    </a:p>
                    <a:p>
                      <a:pPr marL="71755" marR="71755" algn="ctr">
                        <a:spcAft>
                          <a:spcPts val="0"/>
                        </a:spcAft>
                      </a:pPr>
                      <a:r>
                        <a:rPr lang="zh-TW" altLang="en-US" sz="2400" b="1" kern="0" dirty="0" smtClean="0">
                          <a:solidFill>
                            <a:schemeClr val="bg1"/>
                          </a:solidFill>
                          <a:effectLst/>
                          <a:latin typeface="微軟正黑體" panose="020B0604030504040204" pitchFamily="34" charset="-120"/>
                          <a:ea typeface="微軟正黑體" panose="020B0604030504040204" pitchFamily="34" charset="-120"/>
                        </a:rPr>
                        <a:t>部定</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語文科參與差異化教學人數</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a:solidFill>
                            <a:schemeClr val="tx1"/>
                          </a:solidFill>
                          <a:effectLst/>
                          <a:latin typeface="微軟正黑體" panose="020B0604030504040204" pitchFamily="34" charset="-120"/>
                          <a:ea typeface="微軟正黑體" panose="020B0604030504040204" pitchFamily="34" charset="-120"/>
                        </a:rPr>
                        <a:t>20</a:t>
                      </a:r>
                      <a:endParaRPr lang="zh-TW" sz="24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a:solidFill>
                            <a:schemeClr val="tx1"/>
                          </a:solidFill>
                          <a:effectLst/>
                          <a:latin typeface="微軟正黑體" panose="020B0604030504040204" pitchFamily="34" charset="-120"/>
                          <a:ea typeface="微軟正黑體" panose="020B0604030504040204" pitchFamily="34" charset="-120"/>
                        </a:rPr>
                        <a:t>13</a:t>
                      </a:r>
                      <a:endParaRPr lang="zh-TW" sz="24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22</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smtClean="0">
                          <a:solidFill>
                            <a:schemeClr val="tx1"/>
                          </a:solidFill>
                          <a:effectLst/>
                          <a:latin typeface="微軟正黑體" panose="020B0604030504040204" pitchFamily="34" charset="-120"/>
                          <a:ea typeface="微軟正黑體" panose="020B0604030504040204" pitchFamily="34" charset="-120"/>
                        </a:rPr>
                        <a:t>18</a:t>
                      </a:r>
                      <a:r>
                        <a:rPr lang="en-US" sz="2400" b="0" kern="0" dirty="0">
                          <a:solidFill>
                            <a:schemeClr val="tx1"/>
                          </a:solidFill>
                          <a:effectLst/>
                          <a:latin typeface="微軟正黑體" panose="020B0604030504040204" pitchFamily="34" charset="-120"/>
                          <a:ea typeface="微軟正黑體" panose="020B0604030504040204" pitchFamily="34" charset="-120"/>
                        </a:rPr>
                        <a:t> </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568552">
                <a:tc vMerge="1">
                  <a:txBody>
                    <a:bodyPr/>
                    <a:lstStyle/>
                    <a:p>
                      <a:endParaRPr lang="zh-TW" altLang="en-US"/>
                    </a:p>
                  </a:txBody>
                  <a:tcPr/>
                </a:tc>
                <a:tc>
                  <a:txBody>
                    <a:bodyPr/>
                    <a:lstStyle/>
                    <a:p>
                      <a:pPr>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語文科參與補救教學人數</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33</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smtClean="0">
                          <a:solidFill>
                            <a:schemeClr val="tx1"/>
                          </a:solidFill>
                          <a:effectLst/>
                          <a:latin typeface="微軟正黑體" panose="020B0604030504040204" pitchFamily="34" charset="-120"/>
                          <a:ea typeface="微軟正黑體" panose="020B0604030504040204" pitchFamily="34" charset="-120"/>
                        </a:rPr>
                        <a:t>35</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smtClean="0">
                          <a:solidFill>
                            <a:schemeClr val="tx1"/>
                          </a:solidFill>
                          <a:effectLst/>
                          <a:latin typeface="微軟正黑體" panose="020B0604030504040204" pitchFamily="34" charset="-120"/>
                          <a:ea typeface="微軟正黑體" panose="020B0604030504040204" pitchFamily="34" charset="-120"/>
                        </a:rPr>
                        <a:t>73</a:t>
                      </a:r>
                      <a:r>
                        <a:rPr lang="en-US" sz="2400" b="0" kern="0" dirty="0">
                          <a:solidFill>
                            <a:schemeClr val="tx1"/>
                          </a:solidFill>
                          <a:effectLst/>
                          <a:latin typeface="微軟正黑體" panose="020B0604030504040204" pitchFamily="34" charset="-120"/>
                          <a:ea typeface="微軟正黑體" panose="020B0604030504040204" pitchFamily="34" charset="-120"/>
                        </a:rPr>
                        <a:t> </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797199">
                <a:tc rowSpan="3">
                  <a:txBody>
                    <a:bodyPr/>
                    <a:lstStyle/>
                    <a:p>
                      <a:pPr marL="71755" marR="71755" algn="ctr">
                        <a:spcAft>
                          <a:spcPts val="0"/>
                        </a:spcAft>
                      </a:pPr>
                      <a:r>
                        <a:rPr lang="zh-TW" sz="2400" b="1" kern="0" dirty="0" smtClean="0">
                          <a:solidFill>
                            <a:schemeClr val="bg1"/>
                          </a:solidFill>
                          <a:effectLst/>
                          <a:latin typeface="微軟正黑體" panose="020B0604030504040204" pitchFamily="34" charset="-120"/>
                          <a:ea typeface="微軟正黑體" panose="020B0604030504040204" pitchFamily="34" charset="-120"/>
                        </a:rPr>
                        <a:t>指標</a:t>
                      </a:r>
                      <a:endParaRPr lang="en-US" altLang="zh-TW" sz="2400" b="1" kern="0" dirty="0" smtClean="0">
                        <a:solidFill>
                          <a:schemeClr val="bg1"/>
                        </a:solidFill>
                        <a:effectLst/>
                        <a:latin typeface="微軟正黑體" panose="020B0604030504040204" pitchFamily="34" charset="-120"/>
                        <a:ea typeface="微軟正黑體" panose="020B0604030504040204" pitchFamily="34" charset="-120"/>
                      </a:endParaRPr>
                    </a:p>
                    <a:p>
                      <a:pPr marL="71755" marR="71755" algn="ctr">
                        <a:spcAft>
                          <a:spcPts val="0"/>
                        </a:spcAft>
                      </a:pPr>
                      <a:r>
                        <a:rPr lang="zh-TW" altLang="zh-TW" sz="2400" b="1" kern="0" dirty="0" smtClean="0">
                          <a:solidFill>
                            <a:schemeClr val="bg1"/>
                          </a:solidFill>
                          <a:effectLst/>
                          <a:latin typeface="微軟正黑體" panose="020B0604030504040204" pitchFamily="34" charset="-120"/>
                          <a:ea typeface="微軟正黑體" panose="020B0604030504040204" pitchFamily="34" charset="-120"/>
                        </a:rPr>
                        <a:t>校訂</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75000"/>
                      </a:schemeClr>
                    </a:solidFill>
                  </a:tcPr>
                </a:tc>
                <a:tc>
                  <a:txBody>
                    <a:bodyPr/>
                    <a:lstStyle/>
                    <a:p>
                      <a:pPr>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教師指導學生參與各式語文競賽（檢定）人數</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140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a:solidFill>
                            <a:schemeClr val="tx1"/>
                          </a:solidFill>
                          <a:effectLst/>
                          <a:latin typeface="微軟正黑體" panose="020B0604030504040204" pitchFamily="34" charset="-120"/>
                          <a:ea typeface="微軟正黑體" panose="020B0604030504040204" pitchFamily="34" charset="-120"/>
                        </a:rPr>
                        <a:t>382</a:t>
                      </a:r>
                      <a:endParaRPr lang="zh-TW" sz="24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smtClean="0">
                          <a:solidFill>
                            <a:schemeClr val="tx1"/>
                          </a:solidFill>
                          <a:effectLst/>
                          <a:latin typeface="微軟正黑體" panose="020B0604030504040204" pitchFamily="34" charset="-120"/>
                          <a:ea typeface="微軟正黑體" panose="020B0604030504040204" pitchFamily="34" charset="-120"/>
                        </a:rPr>
                        <a:t>385</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smtClean="0">
                          <a:solidFill>
                            <a:schemeClr val="tx1"/>
                          </a:solidFill>
                          <a:effectLst/>
                          <a:latin typeface="微軟正黑體" panose="020B0604030504040204" pitchFamily="34" charset="-120"/>
                          <a:ea typeface="微軟正黑體" panose="020B0604030504040204" pitchFamily="34" charset="-120"/>
                        </a:rPr>
                        <a:t>389</a:t>
                      </a:r>
                      <a:r>
                        <a:rPr lang="en-US" sz="2400" b="0" kern="0" dirty="0">
                          <a:solidFill>
                            <a:schemeClr val="tx1"/>
                          </a:solidFill>
                          <a:effectLst/>
                          <a:latin typeface="微軟正黑體" panose="020B0604030504040204" pitchFamily="34" charset="-120"/>
                          <a:ea typeface="微軟正黑體" panose="020B0604030504040204" pitchFamily="34" charset="-120"/>
                        </a:rPr>
                        <a:t> </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797199">
                <a:tc vMerge="1">
                  <a:txBody>
                    <a:bodyPr/>
                    <a:lstStyle/>
                    <a:p>
                      <a:endParaRPr lang="zh-TW" altLang="en-US"/>
                    </a:p>
                  </a:txBody>
                  <a:tcPr/>
                </a:tc>
                <a:tc>
                  <a:txBody>
                    <a:bodyPr/>
                    <a:lstStyle/>
                    <a:p>
                      <a:pPr>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教師指導學生參與各式語文競賽（檢定）成效</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50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220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smtClean="0">
                          <a:solidFill>
                            <a:schemeClr val="tx1"/>
                          </a:solidFill>
                          <a:effectLst/>
                          <a:latin typeface="微軟正黑體" panose="020B0604030504040204" pitchFamily="34" charset="-120"/>
                          <a:ea typeface="微軟正黑體" panose="020B0604030504040204" pitchFamily="34" charset="-120"/>
                        </a:rPr>
                        <a:t>230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smtClean="0">
                          <a:solidFill>
                            <a:schemeClr val="tx1"/>
                          </a:solidFill>
                          <a:effectLst/>
                          <a:latin typeface="微軟正黑體" panose="020B0604030504040204" pitchFamily="34" charset="-120"/>
                          <a:ea typeface="微軟正黑體" panose="020B0604030504040204" pitchFamily="34" charset="-120"/>
                        </a:rPr>
                        <a:t>219</a:t>
                      </a:r>
                      <a:r>
                        <a:rPr lang="en-US" sz="2400" b="0" kern="0" dirty="0">
                          <a:solidFill>
                            <a:schemeClr val="tx1"/>
                          </a:solidFill>
                          <a:effectLst/>
                          <a:latin typeface="微軟正黑體" panose="020B0604030504040204" pitchFamily="34" charset="-120"/>
                          <a:ea typeface="微軟正黑體" panose="020B0604030504040204" pitchFamily="34" charset="-120"/>
                        </a:rPr>
                        <a:t> </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98599">
                <a:tc vMerge="1">
                  <a:txBody>
                    <a:bodyPr/>
                    <a:lstStyle/>
                    <a:p>
                      <a:endParaRPr lang="zh-TW" altLang="en-US"/>
                    </a:p>
                  </a:txBody>
                  <a:tcPr/>
                </a:tc>
                <a:tc>
                  <a:txBody>
                    <a:bodyPr/>
                    <a:lstStyle/>
                    <a:p>
                      <a:pPr>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學生參與參異化教學滿意度調查</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90%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91%</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400" b="0" kern="0" dirty="0" smtClean="0">
                          <a:solidFill>
                            <a:schemeClr val="tx1"/>
                          </a:solidFill>
                          <a:effectLst/>
                          <a:latin typeface="微軟正黑體" panose="020B0604030504040204" pitchFamily="34" charset="-120"/>
                          <a:ea typeface="微軟正黑體" panose="020B0604030504040204" pitchFamily="34" charset="-120"/>
                        </a:rPr>
                        <a:t>93%</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 </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0006"/>
                  </a:ext>
                </a:extLst>
              </a:tr>
            </a:tbl>
          </a:graphicData>
        </a:graphic>
      </p:graphicFrame>
      <p:sp>
        <p:nvSpPr>
          <p:cNvPr id="19" name="文字方塊 18"/>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103-7  </a:t>
            </a:r>
            <a:r>
              <a:rPr lang="zh-TW" altLang="en-US" sz="4800" dirty="0">
                <a:latin typeface="微軟正黑體" panose="020B0604030504040204" pitchFamily="34" charset="-120"/>
                <a:ea typeface="微軟正黑體" panose="020B0604030504040204" pitchFamily="34" charset="-120"/>
              </a:rPr>
              <a:t>提升學生語文能力</a:t>
            </a:r>
            <a:r>
              <a:rPr lang="zh-TW" altLang="en-US" sz="4800" dirty="0" smtClean="0">
                <a:latin typeface="微軟正黑體" panose="020B0604030504040204" pitchFamily="34" charset="-120"/>
                <a:ea typeface="微軟正黑體" panose="020B0604030504040204" pitchFamily="34" charset="-120"/>
              </a:rPr>
              <a:t>計畫</a:t>
            </a:r>
            <a:endParaRPr lang="zh-TW" altLang="en-US" sz="4800" dirty="0">
              <a:latin typeface="微軟正黑體" panose="020B0604030504040204" pitchFamily="34" charset="-120"/>
              <a:ea typeface="微軟正黑體" panose="020B0604030504040204" pitchFamily="34" charset="-120"/>
            </a:endParaRPr>
          </a:p>
        </p:txBody>
      </p:sp>
      <p:grpSp>
        <p:nvGrpSpPr>
          <p:cNvPr id="15" name="群組 14"/>
          <p:cNvGrpSpPr/>
          <p:nvPr/>
        </p:nvGrpSpPr>
        <p:grpSpPr>
          <a:xfrm>
            <a:off x="0" y="5980410"/>
            <a:ext cx="4017337" cy="831850"/>
            <a:chOff x="0" y="5980410"/>
            <a:chExt cx="4017337" cy="831850"/>
          </a:xfrm>
        </p:grpSpPr>
        <p:pic>
          <p:nvPicPr>
            <p:cNvPr id="16" name="圖片 15"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16"/>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9866544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148277"/>
            <a:ext cx="10561822" cy="3764740"/>
            <a:chOff x="521" y="837"/>
            <a:chExt cx="4718" cy="133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37"/>
              <a:ext cx="1189" cy="187"/>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質化成效</a:t>
              </a:r>
              <a:endParaRPr lang="en-US" altLang="ja-JP" sz="2800" dirty="0">
                <a:solidFill>
                  <a:schemeClr val="bg1"/>
                </a:solidFill>
                <a:ea typeface="標楷體" pitchFamily="65" charset="-120"/>
              </a:endParaRPr>
            </a:p>
          </p:txBody>
        </p:sp>
      </p:grpSp>
      <p:sp>
        <p:nvSpPr>
          <p:cNvPr id="15" name="文字方塊 14"/>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103-7  </a:t>
            </a:r>
            <a:r>
              <a:rPr lang="zh-TW" altLang="en-US" sz="4800" dirty="0">
                <a:latin typeface="微軟正黑體" panose="020B0604030504040204" pitchFamily="34" charset="-120"/>
                <a:ea typeface="微軟正黑體" panose="020B0604030504040204" pitchFamily="34" charset="-120"/>
              </a:rPr>
              <a:t>提升學生語文能力</a:t>
            </a:r>
            <a:r>
              <a:rPr lang="zh-TW" altLang="en-US" sz="4800" dirty="0" smtClean="0">
                <a:latin typeface="微軟正黑體" panose="020B0604030504040204" pitchFamily="34" charset="-120"/>
                <a:ea typeface="微軟正黑體" panose="020B0604030504040204" pitchFamily="34" charset="-120"/>
              </a:rPr>
              <a:t>計畫</a:t>
            </a:r>
            <a:endParaRPr lang="zh-TW" altLang="en-US" sz="4800" dirty="0">
              <a:latin typeface="微軟正黑體" panose="020B0604030504040204" pitchFamily="34" charset="-120"/>
              <a:ea typeface="微軟正黑體" panose="020B0604030504040204" pitchFamily="34" charset="-120"/>
            </a:endParaRPr>
          </a:p>
        </p:txBody>
      </p:sp>
      <p:sp>
        <p:nvSpPr>
          <p:cNvPr id="16" name="矩形 15"/>
          <p:cNvSpPr/>
          <p:nvPr/>
        </p:nvSpPr>
        <p:spPr>
          <a:xfrm>
            <a:off x="1016916" y="1802756"/>
            <a:ext cx="9959546" cy="2973122"/>
          </a:xfrm>
          <a:prstGeom prst="rect">
            <a:avLst/>
          </a:prstGeom>
        </p:spPr>
        <p:txBody>
          <a:bodyPr wrap="square">
            <a:spAutoFit/>
          </a:bodyPr>
          <a:lstStyle/>
          <a:p>
            <a:pPr>
              <a:lnSpc>
                <a:spcPct val="130000"/>
              </a:lnSpc>
            </a:pPr>
            <a:r>
              <a:rPr lang="en-US" altLang="zh-TW" sz="2400" dirty="0">
                <a:latin typeface="微軟正黑體" panose="020B0604030504040204" pitchFamily="34" charset="-120"/>
                <a:ea typeface="微軟正黑體" panose="020B0604030504040204" pitchFamily="34" charset="-120"/>
              </a:rPr>
              <a:t>1</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辦理語文課程拔尖扶弱課程，強化學習弱勢者學生閱讀及寫作能力；培</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訓學優學生參與語文類檢定考試，增強學習信心。</a:t>
            </a:r>
            <a:endParaRPr lang="zh-TW" altLang="en-US" sz="2400" dirty="0">
              <a:latin typeface="微軟正黑體" panose="020B0604030504040204" pitchFamily="34" charset="-120"/>
              <a:ea typeface="微軟正黑體" panose="020B0604030504040204" pitchFamily="34" charset="-120"/>
            </a:endParaRPr>
          </a:p>
          <a:p>
            <a:pPr>
              <a:lnSpc>
                <a:spcPct val="130000"/>
              </a:lnSpc>
            </a:pPr>
            <a:r>
              <a:rPr lang="en-US" altLang="zh-TW" sz="2400" dirty="0" smtClean="0">
                <a:latin typeface="微軟正黑體" panose="020B0604030504040204" pitchFamily="34" charset="-120"/>
                <a:ea typeface="微軟正黑體" panose="020B0604030504040204" pitchFamily="34" charset="-120"/>
              </a:rPr>
              <a:t>2.</a:t>
            </a:r>
            <a:r>
              <a:rPr lang="zh-TW" altLang="en-US" sz="2400" dirty="0" smtClean="0">
                <a:latin typeface="微軟正黑體" panose="020B0604030504040204" pitchFamily="34" charset="-120"/>
                <a:ea typeface="微軟正黑體" panose="020B0604030504040204" pitchFamily="34" charset="-120"/>
              </a:rPr>
              <a:t>辦理接待外籍學生活動，藉由與外籍學生文化交流，讓本校學生增強其</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國際觀，進而正向影響學生學習語文的意願。</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smtClean="0">
                <a:latin typeface="微軟正黑體" panose="020B0604030504040204" pitchFamily="34" charset="-120"/>
                <a:ea typeface="微軟正黑體" panose="020B0604030504040204" pitchFamily="34" charset="-120"/>
              </a:rPr>
              <a:t>3.</a:t>
            </a:r>
            <a:r>
              <a:rPr lang="zh-TW" altLang="en-US" sz="2400" dirty="0" smtClean="0">
                <a:latin typeface="微軟正黑體" panose="020B0604030504040204" pitchFamily="34" charset="-120"/>
                <a:ea typeface="微軟正黑體" panose="020B0604030504040204" pitchFamily="34" charset="-120"/>
              </a:rPr>
              <a:t>提倡專業課程英文學習，強化各類科專業語文應用及學習成效。</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4</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改善語文</a:t>
            </a:r>
            <a:r>
              <a:rPr lang="zh-TW" altLang="en-US" sz="2400" dirty="0">
                <a:latin typeface="微軟正黑體" panose="020B0604030504040204" pitchFamily="34" charset="-120"/>
                <a:ea typeface="微軟正黑體" panose="020B0604030504040204" pitchFamily="34" charset="-120"/>
              </a:rPr>
              <a:t>學習軟硬體環境，</a:t>
            </a:r>
            <a:r>
              <a:rPr lang="zh-TW" altLang="en-US" sz="2400" dirty="0" smtClean="0">
                <a:latin typeface="微軟正黑體" panose="020B0604030504040204" pitchFamily="34" charset="-120"/>
                <a:ea typeface="微軟正黑體" panose="020B0604030504040204" pitchFamily="34" charset="-120"/>
              </a:rPr>
              <a:t>提升本校語言教室使用率及妥善率。</a:t>
            </a:r>
            <a:endParaRPr lang="en-US" altLang="zh-TW" sz="2400" dirty="0" smtClean="0">
              <a:latin typeface="微軟正黑體" panose="020B0604030504040204" pitchFamily="34" charset="-120"/>
              <a:ea typeface="微軟正黑體" panose="020B0604030504040204" pitchFamily="34" charset="-120"/>
            </a:endParaRPr>
          </a:p>
        </p:txBody>
      </p:sp>
      <p:grpSp>
        <p:nvGrpSpPr>
          <p:cNvPr id="17" name="群組 16"/>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3918942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831850" y="1148255"/>
            <a:ext cx="10561822" cy="4013296"/>
            <a:chOff x="521" y="835"/>
            <a:chExt cx="4718" cy="1337"/>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35"/>
              <a:ext cx="2339" cy="199"/>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語文拔尖扶弱</a:t>
              </a:r>
              <a:r>
                <a:rPr lang="en-US" altLang="zh-TW" sz="2800" dirty="0" smtClean="0">
                  <a:solidFill>
                    <a:schemeClr val="bg1"/>
                  </a:solidFill>
                  <a:ea typeface="標楷體" pitchFamily="65" charset="-120"/>
                </a:rPr>
                <a:t>&amp;</a:t>
              </a:r>
              <a:r>
                <a:rPr lang="zh-TW" altLang="en-US" sz="2800" dirty="0" smtClean="0">
                  <a:solidFill>
                    <a:schemeClr val="bg1"/>
                  </a:solidFill>
                  <a:ea typeface="標楷體" pitchFamily="65" charset="-120"/>
                </a:rPr>
                <a:t>文化交流課程</a:t>
              </a:r>
              <a:endParaRPr lang="en-US" altLang="ja-JP" sz="2800" dirty="0">
                <a:solidFill>
                  <a:schemeClr val="bg1"/>
                </a:solidFill>
                <a:ea typeface="標楷體" pitchFamily="65" charset="-120"/>
              </a:endParaRPr>
            </a:p>
          </p:txBody>
        </p:sp>
      </p:grpSp>
      <p:sp>
        <p:nvSpPr>
          <p:cNvPr id="18" name="文字方塊 17"/>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103-7  </a:t>
            </a:r>
            <a:r>
              <a:rPr lang="zh-TW" altLang="en-US" sz="4800" dirty="0">
                <a:latin typeface="微軟正黑體" panose="020B0604030504040204" pitchFamily="34" charset="-120"/>
                <a:ea typeface="微軟正黑體" panose="020B0604030504040204" pitchFamily="34" charset="-120"/>
              </a:rPr>
              <a:t>提升學生語文能力</a:t>
            </a:r>
            <a:r>
              <a:rPr lang="zh-TW" altLang="en-US" sz="4800" dirty="0" smtClean="0">
                <a:latin typeface="微軟正黑體" panose="020B0604030504040204" pitchFamily="34" charset="-120"/>
                <a:ea typeface="微軟正黑體" panose="020B0604030504040204" pitchFamily="34" charset="-120"/>
              </a:rPr>
              <a:t>計畫</a:t>
            </a:r>
            <a:endParaRPr lang="zh-TW" altLang="en-US" sz="4800" dirty="0">
              <a:latin typeface="微軟正黑體" panose="020B0604030504040204" pitchFamily="34" charset="-120"/>
              <a:ea typeface="微軟正黑體" panose="020B0604030504040204" pitchFamily="34" charset="-120"/>
            </a:endParaRPr>
          </a:p>
        </p:txBody>
      </p:sp>
      <p:pic>
        <p:nvPicPr>
          <p:cNvPr id="17" name="Picture 2"/>
          <p:cNvPicPr>
            <a:picLocks noChangeAspect="1" noChangeArrowheads="1"/>
          </p:cNvPicPr>
          <p:nvPr/>
        </p:nvPicPr>
        <p:blipFill>
          <a:blip r:embed="rId2" cstate="print"/>
          <a:srcRect/>
          <a:stretch>
            <a:fillRect/>
          </a:stretch>
        </p:blipFill>
        <p:spPr bwMode="auto">
          <a:xfrm>
            <a:off x="1070837" y="2179743"/>
            <a:ext cx="3223776" cy="2419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3"/>
          <p:cNvPicPr>
            <a:picLocks noChangeAspect="1" noChangeArrowheads="1"/>
          </p:cNvPicPr>
          <p:nvPr/>
        </p:nvPicPr>
        <p:blipFill>
          <a:blip r:embed="rId3" cstate="print"/>
          <a:srcRect/>
          <a:stretch>
            <a:fillRect/>
          </a:stretch>
        </p:blipFill>
        <p:spPr bwMode="auto">
          <a:xfrm>
            <a:off x="7862044" y="2163017"/>
            <a:ext cx="3130790" cy="2436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0258" y="2179743"/>
            <a:ext cx="3151481" cy="2436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群組 14"/>
          <p:cNvGrpSpPr/>
          <p:nvPr/>
        </p:nvGrpSpPr>
        <p:grpSpPr>
          <a:xfrm>
            <a:off x="0" y="5980410"/>
            <a:ext cx="4017337" cy="831850"/>
            <a:chOff x="0" y="5980410"/>
            <a:chExt cx="4017337" cy="831850"/>
          </a:xfrm>
        </p:grpSpPr>
        <p:pic>
          <p:nvPicPr>
            <p:cNvPr id="16" name="圖片 15" descr="校徽.jpg"/>
            <p:cNvPicPr>
              <a:picLocks noChangeAspect="1"/>
            </p:cNvPicPr>
            <p:nvPr/>
          </p:nvPicPr>
          <p:blipFill>
            <a:blip r:embed="rId5">
              <a:extLst>
                <a:ext uri="{BEBA8EAE-BF5A-486C-A8C5-ECC9F3942E4B}">
                  <a14:imgProps xmlns:a14="http://schemas.microsoft.com/office/drawing/2010/main">
                    <a14:imgLayer r:embed="rId6">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字方塊 2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00664932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學校簡介</a:t>
            </a:r>
            <a:endParaRPr lang="zh-TW" altLang="en-US" sz="5400" dirty="0">
              <a:latin typeface="微軟正黑體" panose="020B0604030504040204" pitchFamily="34" charset="-120"/>
              <a:ea typeface="微軟正黑體" panose="020B0604030504040204" pitchFamily="34" charset="-120"/>
            </a:endParaRPr>
          </a:p>
        </p:txBody>
      </p:sp>
      <p:grpSp>
        <p:nvGrpSpPr>
          <p:cNvPr id="7" name="Group 4"/>
          <p:cNvGrpSpPr>
            <a:grpSpLocks/>
          </p:cNvGrpSpPr>
          <p:nvPr/>
        </p:nvGrpSpPr>
        <p:grpSpPr bwMode="auto">
          <a:xfrm>
            <a:off x="224934" y="802311"/>
            <a:ext cx="11804156" cy="5101876"/>
            <a:chOff x="141" y="535"/>
            <a:chExt cx="4718" cy="1304"/>
          </a:xfrm>
        </p:grpSpPr>
        <p:sp>
          <p:nvSpPr>
            <p:cNvPr id="8" name="AutoShape 5"/>
            <p:cNvSpPr>
              <a:spLocks noChangeArrowheads="1"/>
            </p:cNvSpPr>
            <p:nvPr/>
          </p:nvSpPr>
          <p:spPr bwMode="auto">
            <a:xfrm>
              <a:off x="141" y="597"/>
              <a:ext cx="4718" cy="1242"/>
            </a:xfrm>
            <a:prstGeom prst="roundRect">
              <a:avLst>
                <a:gd name="adj" fmla="val 7542"/>
              </a:avLst>
            </a:prstGeom>
            <a:solidFill>
              <a:schemeClr val="accent1">
                <a:lumMod val="20000"/>
                <a:lumOff val="80000"/>
              </a:schemeClr>
            </a:soli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9" name="AutoShape 6"/>
            <p:cNvSpPr>
              <a:spLocks noChangeArrowheads="1"/>
            </p:cNvSpPr>
            <p:nvPr/>
          </p:nvSpPr>
          <p:spPr bwMode="auto">
            <a:xfrm>
              <a:off x="330" y="535"/>
              <a:ext cx="2061"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學校最近一期學校評鑑結果</a:t>
              </a:r>
            </a:p>
          </p:txBody>
        </p:sp>
      </p:grpSp>
      <p:graphicFrame>
        <p:nvGraphicFramePr>
          <p:cNvPr id="5" name="表格 4"/>
          <p:cNvGraphicFramePr>
            <a:graphicFrameLocks noGrp="1"/>
          </p:cNvGraphicFramePr>
          <p:nvPr>
            <p:extLst>
              <p:ext uri="{D42A27DB-BD31-4B8C-83A1-F6EECF244321}">
                <p14:modId xmlns:p14="http://schemas.microsoft.com/office/powerpoint/2010/main" val="3721303441"/>
              </p:ext>
            </p:extLst>
          </p:nvPr>
        </p:nvGraphicFramePr>
        <p:xfrm>
          <a:off x="532428" y="1448559"/>
          <a:ext cx="11302080" cy="4310924"/>
        </p:xfrm>
        <a:graphic>
          <a:graphicData uri="http://schemas.openxmlformats.org/drawingml/2006/table">
            <a:tbl>
              <a:tblPr firstRow="1" firstCol="1" bandRow="1"/>
              <a:tblGrid>
                <a:gridCol w="812256">
                  <a:extLst>
                    <a:ext uri="{9D8B030D-6E8A-4147-A177-3AD203B41FA5}">
                      <a16:colId xmlns:a16="http://schemas.microsoft.com/office/drawing/2014/main" xmlns="" val="20000"/>
                    </a:ext>
                  </a:extLst>
                </a:gridCol>
                <a:gridCol w="812256">
                  <a:extLst>
                    <a:ext uri="{9D8B030D-6E8A-4147-A177-3AD203B41FA5}">
                      <a16:colId xmlns:a16="http://schemas.microsoft.com/office/drawing/2014/main" xmlns="" val="20001"/>
                    </a:ext>
                  </a:extLst>
                </a:gridCol>
                <a:gridCol w="1209696">
                  <a:extLst>
                    <a:ext uri="{9D8B030D-6E8A-4147-A177-3AD203B41FA5}">
                      <a16:colId xmlns:a16="http://schemas.microsoft.com/office/drawing/2014/main" xmlns="" val="20002"/>
                    </a:ext>
                  </a:extLst>
                </a:gridCol>
                <a:gridCol w="1209696">
                  <a:extLst>
                    <a:ext uri="{9D8B030D-6E8A-4147-A177-3AD203B41FA5}">
                      <a16:colId xmlns:a16="http://schemas.microsoft.com/office/drawing/2014/main" xmlns="" val="20003"/>
                    </a:ext>
                  </a:extLst>
                </a:gridCol>
                <a:gridCol w="1209696">
                  <a:extLst>
                    <a:ext uri="{9D8B030D-6E8A-4147-A177-3AD203B41FA5}">
                      <a16:colId xmlns:a16="http://schemas.microsoft.com/office/drawing/2014/main" xmlns="" val="20004"/>
                    </a:ext>
                  </a:extLst>
                </a:gridCol>
                <a:gridCol w="1209696">
                  <a:extLst>
                    <a:ext uri="{9D8B030D-6E8A-4147-A177-3AD203B41FA5}">
                      <a16:colId xmlns:a16="http://schemas.microsoft.com/office/drawing/2014/main" xmlns="" val="20005"/>
                    </a:ext>
                  </a:extLst>
                </a:gridCol>
                <a:gridCol w="644135">
                  <a:extLst>
                    <a:ext uri="{9D8B030D-6E8A-4147-A177-3AD203B41FA5}">
                      <a16:colId xmlns:a16="http://schemas.microsoft.com/office/drawing/2014/main" xmlns="" val="20006"/>
                    </a:ext>
                  </a:extLst>
                </a:gridCol>
                <a:gridCol w="565561">
                  <a:extLst>
                    <a:ext uri="{9D8B030D-6E8A-4147-A177-3AD203B41FA5}">
                      <a16:colId xmlns:a16="http://schemas.microsoft.com/office/drawing/2014/main" xmlns="" val="20007"/>
                    </a:ext>
                  </a:extLst>
                </a:gridCol>
                <a:gridCol w="1209696">
                  <a:extLst>
                    <a:ext uri="{9D8B030D-6E8A-4147-A177-3AD203B41FA5}">
                      <a16:colId xmlns:a16="http://schemas.microsoft.com/office/drawing/2014/main" xmlns="" val="20008"/>
                    </a:ext>
                  </a:extLst>
                </a:gridCol>
                <a:gridCol w="1209696">
                  <a:extLst>
                    <a:ext uri="{9D8B030D-6E8A-4147-A177-3AD203B41FA5}">
                      <a16:colId xmlns:a16="http://schemas.microsoft.com/office/drawing/2014/main" xmlns="" val="20009"/>
                    </a:ext>
                  </a:extLst>
                </a:gridCol>
                <a:gridCol w="1209696">
                  <a:extLst>
                    <a:ext uri="{9D8B030D-6E8A-4147-A177-3AD203B41FA5}">
                      <a16:colId xmlns:a16="http://schemas.microsoft.com/office/drawing/2014/main" xmlns="" val="20010"/>
                    </a:ext>
                  </a:extLst>
                </a:gridCol>
              </a:tblGrid>
              <a:tr h="171313">
                <a:tc gridSpan="2">
                  <a:txBody>
                    <a:bodyPr/>
                    <a:lstStyle/>
                    <a:p>
                      <a:pPr algn="ctr">
                        <a:spcAft>
                          <a:spcPts val="0"/>
                        </a:spcAft>
                      </a:pPr>
                      <a:r>
                        <a:rPr lang="zh-TW" sz="1600" kern="0" dirty="0">
                          <a:effectLst/>
                          <a:latin typeface="Times New Roman"/>
                          <a:ea typeface="標楷體"/>
                          <a:cs typeface="Times New Roman"/>
                        </a:rPr>
                        <a:t>評鑑期程</a:t>
                      </a:r>
                      <a:endParaRPr lang="zh-TW" sz="1600" kern="100" dirty="0">
                        <a:effectLst/>
                        <a:latin typeface="Calibri"/>
                        <a:ea typeface="新細明體"/>
                        <a:cs typeface="Times New Roman"/>
                      </a:endParaRPr>
                    </a:p>
                  </a:txBody>
                  <a:tcPr marL="65521" marR="6552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9">
                  <a:txBody>
                    <a:bodyPr/>
                    <a:lstStyle/>
                    <a:p>
                      <a:pPr algn="ctr">
                        <a:spcAft>
                          <a:spcPts val="0"/>
                        </a:spcAft>
                      </a:pPr>
                      <a:r>
                        <a:rPr lang="en-US" sz="1600" kern="0" dirty="0">
                          <a:effectLst/>
                          <a:latin typeface="Times New Roman"/>
                          <a:ea typeface="標楷體"/>
                          <a:cs typeface="Times New Roman"/>
                        </a:rPr>
                        <a:t>103</a:t>
                      </a:r>
                      <a:r>
                        <a:rPr lang="zh-TW" sz="1600" kern="0" dirty="0">
                          <a:effectLst/>
                          <a:latin typeface="Times New Roman"/>
                          <a:ea typeface="標楷體"/>
                          <a:cs typeface="Times New Roman"/>
                        </a:rPr>
                        <a:t>年</a:t>
                      </a:r>
                      <a:r>
                        <a:rPr lang="en-US" sz="1600" kern="0" dirty="0">
                          <a:effectLst/>
                          <a:latin typeface="Times New Roman"/>
                          <a:ea typeface="標楷體"/>
                          <a:cs typeface="Times New Roman"/>
                        </a:rPr>
                        <a:t>102</a:t>
                      </a:r>
                      <a:r>
                        <a:rPr lang="zh-TW" sz="1600" kern="0" dirty="0">
                          <a:effectLst/>
                          <a:latin typeface="Times New Roman"/>
                          <a:ea typeface="標楷體"/>
                          <a:cs typeface="Times New Roman"/>
                        </a:rPr>
                        <a:t>學年度第</a:t>
                      </a:r>
                      <a:r>
                        <a:rPr lang="en-US" sz="1600" kern="0" dirty="0">
                          <a:effectLst/>
                          <a:latin typeface="Times New Roman"/>
                          <a:ea typeface="標楷體"/>
                          <a:cs typeface="Times New Roman"/>
                        </a:rPr>
                        <a:t>3</a:t>
                      </a:r>
                      <a:r>
                        <a:rPr lang="zh-TW" sz="1600" kern="0" dirty="0">
                          <a:effectLst/>
                          <a:latin typeface="Times New Roman"/>
                          <a:ea typeface="標楷體"/>
                          <a:cs typeface="Times New Roman"/>
                        </a:rPr>
                        <a:t>梯次（</a:t>
                      </a:r>
                      <a:r>
                        <a:rPr lang="en-US" sz="1600" kern="0" dirty="0">
                          <a:effectLst/>
                          <a:latin typeface="Times New Roman"/>
                          <a:ea typeface="標楷體"/>
                          <a:cs typeface="Times New Roman"/>
                        </a:rPr>
                        <a:t>103</a:t>
                      </a:r>
                      <a:r>
                        <a:rPr lang="zh-TW" sz="1600" kern="0" dirty="0">
                          <a:effectLst/>
                          <a:latin typeface="Times New Roman"/>
                          <a:ea typeface="標楷體"/>
                          <a:cs typeface="Times New Roman"/>
                        </a:rPr>
                        <a:t>年度上半年度）</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195787">
                <a:tc rowSpan="9">
                  <a:txBody>
                    <a:bodyPr/>
                    <a:lstStyle/>
                    <a:p>
                      <a:pPr algn="ctr">
                        <a:spcAft>
                          <a:spcPts val="0"/>
                        </a:spcAft>
                      </a:pPr>
                      <a:r>
                        <a:rPr lang="zh-TW" sz="1600" kern="0">
                          <a:effectLst/>
                          <a:latin typeface="Times New Roman"/>
                          <a:ea typeface="標楷體"/>
                          <a:cs typeface="Times New Roman"/>
                        </a:rPr>
                        <a:t>學校評鑑內容</a:t>
                      </a:r>
                      <a:endParaRPr lang="zh-TW" sz="1600" kern="100">
                        <a:effectLst/>
                        <a:latin typeface="Calibri"/>
                        <a:ea typeface="新細明體"/>
                        <a:cs typeface="Times New Roman"/>
                      </a:endParaRPr>
                    </a:p>
                  </a:txBody>
                  <a:tcPr marL="65521" marR="6552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600" kern="0" dirty="0" smtClean="0">
                          <a:effectLst/>
                          <a:latin typeface="Times New Roman"/>
                          <a:ea typeface="標楷體"/>
                          <a:cs typeface="Times New Roman"/>
                        </a:rPr>
                        <a:t>評鑑</a:t>
                      </a:r>
                      <a:endParaRPr lang="en-US" altLang="zh-TW" sz="1600" kern="0" dirty="0" smtClean="0">
                        <a:effectLst/>
                        <a:latin typeface="Times New Roman"/>
                        <a:ea typeface="標楷體"/>
                        <a:cs typeface="Times New Roman"/>
                      </a:endParaRPr>
                    </a:p>
                    <a:p>
                      <a:pPr algn="ctr">
                        <a:spcAft>
                          <a:spcPts val="0"/>
                        </a:spcAft>
                      </a:pPr>
                      <a:r>
                        <a:rPr lang="zh-TW" sz="1600" kern="0" dirty="0" smtClean="0">
                          <a:effectLst/>
                          <a:latin typeface="Times New Roman"/>
                          <a:ea typeface="標楷體"/>
                          <a:cs typeface="Times New Roman"/>
                        </a:rPr>
                        <a:t>範疇</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algn="ctr">
                        <a:spcAft>
                          <a:spcPts val="0"/>
                        </a:spcAft>
                      </a:pPr>
                      <a:r>
                        <a:rPr lang="zh-TW" sz="1600" kern="0">
                          <a:effectLst/>
                          <a:latin typeface="Times New Roman"/>
                          <a:ea typeface="標楷體"/>
                          <a:cs typeface="Times New Roman"/>
                        </a:rPr>
                        <a:t>校務</a:t>
                      </a:r>
                      <a:endParaRPr lang="zh-TW" sz="1600" kern="10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853863">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600" kern="0" dirty="0">
                          <a:effectLst/>
                          <a:latin typeface="Times New Roman"/>
                          <a:ea typeface="標楷體"/>
                          <a:cs typeface="Times New Roman"/>
                        </a:rPr>
                        <a:t>校</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長</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領</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導</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zh-TW" sz="1600" kern="0" dirty="0">
                          <a:effectLst/>
                          <a:latin typeface="Times New Roman"/>
                          <a:ea typeface="標楷體"/>
                          <a:cs typeface="Times New Roman"/>
                        </a:rPr>
                        <a:t>行</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政</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管</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理</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zh-TW" sz="1600" kern="0" dirty="0">
                          <a:effectLst/>
                          <a:latin typeface="Times New Roman"/>
                          <a:ea typeface="標楷體"/>
                          <a:cs typeface="Times New Roman"/>
                        </a:rPr>
                        <a:t>課</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程</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教</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學</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zh-TW" sz="1600" kern="0" dirty="0">
                          <a:effectLst/>
                          <a:latin typeface="Times New Roman"/>
                          <a:ea typeface="標楷體"/>
                          <a:cs typeface="Times New Roman"/>
                        </a:rPr>
                        <a:t>學</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務</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輔</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導</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500"/>
                        </a:lnSpc>
                        <a:spcAft>
                          <a:spcPts val="0"/>
                        </a:spcAft>
                      </a:pPr>
                      <a:r>
                        <a:rPr lang="zh-TW" sz="1600" kern="0" dirty="0">
                          <a:effectLst/>
                          <a:latin typeface="Times New Roman"/>
                          <a:ea typeface="標楷體"/>
                          <a:cs typeface="Times New Roman"/>
                        </a:rPr>
                        <a:t>環</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境</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設</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備</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ctr">
                        <a:lnSpc>
                          <a:spcPts val="1500"/>
                        </a:lnSpc>
                        <a:spcAft>
                          <a:spcPts val="0"/>
                        </a:spcAft>
                      </a:pPr>
                      <a:r>
                        <a:rPr lang="zh-TW" sz="1600" kern="0" dirty="0">
                          <a:effectLst/>
                          <a:latin typeface="Times New Roman"/>
                          <a:ea typeface="標楷體"/>
                          <a:cs typeface="Times New Roman"/>
                        </a:rPr>
                        <a:t>社</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群</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互</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動</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zh-TW" sz="1600" kern="0" dirty="0">
                          <a:effectLst/>
                          <a:latin typeface="Times New Roman"/>
                          <a:ea typeface="標楷體"/>
                          <a:cs typeface="Times New Roman"/>
                        </a:rPr>
                        <a:t>實</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習</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輔</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導</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pPr>
                      <a:r>
                        <a:rPr lang="zh-TW" sz="1600" kern="0" dirty="0">
                          <a:effectLst/>
                          <a:latin typeface="Times New Roman"/>
                          <a:ea typeface="標楷體"/>
                          <a:cs typeface="Times New Roman"/>
                        </a:rPr>
                        <a:t>績</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效</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表</a:t>
                      </a:r>
                      <a:endParaRPr lang="zh-TW" sz="1600" kern="100" dirty="0">
                        <a:effectLst/>
                        <a:latin typeface="Calibri"/>
                        <a:ea typeface="新細明體"/>
                        <a:cs typeface="Times New Roman"/>
                      </a:endParaRPr>
                    </a:p>
                    <a:p>
                      <a:pPr algn="ctr">
                        <a:lnSpc>
                          <a:spcPts val="1500"/>
                        </a:lnSpc>
                        <a:spcAft>
                          <a:spcPts val="0"/>
                        </a:spcAft>
                      </a:pPr>
                      <a:r>
                        <a:rPr lang="zh-TW" sz="1600" kern="0" dirty="0">
                          <a:effectLst/>
                          <a:latin typeface="Times New Roman"/>
                          <a:ea typeface="標楷體"/>
                          <a:cs typeface="Times New Roman"/>
                        </a:rPr>
                        <a:t>現</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79404">
                <a:tc vMerge="1">
                  <a:txBody>
                    <a:bodyPr/>
                    <a:lstStyle/>
                    <a:p>
                      <a:endParaRPr lang="zh-TW" altLang="en-US"/>
                    </a:p>
                  </a:txBody>
                  <a:tcPr/>
                </a:tc>
                <a:tc rowSpan="2">
                  <a:txBody>
                    <a:bodyPr/>
                    <a:lstStyle/>
                    <a:p>
                      <a:pPr algn="ctr">
                        <a:spcAft>
                          <a:spcPts val="0"/>
                        </a:spcAft>
                      </a:pPr>
                      <a:r>
                        <a:rPr lang="zh-TW" sz="1600" kern="0" dirty="0" smtClean="0">
                          <a:effectLst/>
                          <a:latin typeface="Times New Roman"/>
                          <a:ea typeface="標楷體"/>
                          <a:cs typeface="Times New Roman"/>
                        </a:rPr>
                        <a:t>評鑑</a:t>
                      </a:r>
                      <a:endParaRPr lang="en-US" altLang="zh-TW" sz="1600" kern="0" dirty="0" smtClean="0">
                        <a:effectLst/>
                        <a:latin typeface="Times New Roman"/>
                        <a:ea typeface="標楷體"/>
                        <a:cs typeface="Times New Roman"/>
                      </a:endParaRPr>
                    </a:p>
                    <a:p>
                      <a:pPr algn="ctr">
                        <a:spcAft>
                          <a:spcPts val="0"/>
                        </a:spcAft>
                      </a:pPr>
                      <a:r>
                        <a:rPr lang="zh-TW" sz="1600" kern="0" dirty="0" smtClean="0">
                          <a:effectLst/>
                          <a:latin typeface="Times New Roman"/>
                          <a:ea typeface="標楷體"/>
                          <a:cs typeface="Times New Roman"/>
                        </a:rPr>
                        <a:t>結果</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a:ea typeface="標楷體"/>
                          <a:cs typeface="Times New Roman"/>
                        </a:rPr>
                        <a:t>一等</a:t>
                      </a:r>
                      <a:endParaRPr lang="zh-TW" sz="1600" kern="10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a:ea typeface="標楷體"/>
                          <a:cs typeface="Times New Roman"/>
                        </a:rPr>
                        <a:t>一等</a:t>
                      </a:r>
                      <a:endParaRPr lang="zh-TW" sz="1600" kern="10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a:ea typeface="標楷體"/>
                          <a:cs typeface="Times New Roman"/>
                        </a:rPr>
                        <a:t>二等</a:t>
                      </a:r>
                      <a:endParaRPr lang="zh-TW" sz="1600" kern="10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a:ea typeface="標楷體"/>
                          <a:cs typeface="Times New Roman"/>
                        </a:rPr>
                        <a:t>一等</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zh-TW" sz="1600" kern="0">
                          <a:effectLst/>
                          <a:latin typeface="Times New Roman"/>
                          <a:ea typeface="標楷體"/>
                          <a:cs typeface="Times New Roman"/>
                        </a:rPr>
                        <a:t>一等</a:t>
                      </a:r>
                      <a:endParaRPr lang="zh-TW" sz="1600" kern="10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1600" kern="0" dirty="0">
                          <a:effectLst/>
                          <a:latin typeface="Times New Roman"/>
                          <a:ea typeface="標楷體"/>
                          <a:cs typeface="Times New Roman"/>
                        </a:rPr>
                        <a:t>一等</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a:ea typeface="標楷體"/>
                          <a:cs typeface="Times New Roman"/>
                        </a:rPr>
                        <a:t>一等</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a:ea typeface="標楷體"/>
                          <a:cs typeface="Times New Roman"/>
                        </a:rPr>
                        <a:t>一等</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29437">
                <a:tc vMerge="1">
                  <a:txBody>
                    <a:bodyPr/>
                    <a:lstStyle/>
                    <a:p>
                      <a:endParaRPr lang="zh-TW" altLang="en-US"/>
                    </a:p>
                  </a:txBody>
                  <a:tcPr/>
                </a:tc>
                <a:tc vMerge="1">
                  <a:txBody>
                    <a:bodyPr/>
                    <a:lstStyle/>
                    <a:p>
                      <a:endParaRPr lang="zh-TW" altLang="en-US"/>
                    </a:p>
                  </a:txBody>
                  <a:tcPr/>
                </a:tc>
                <a:tc gridSpan="9">
                  <a:txBody>
                    <a:bodyPr/>
                    <a:lstStyle/>
                    <a:p>
                      <a:pPr algn="ctr">
                        <a:spcAft>
                          <a:spcPts val="0"/>
                        </a:spcAft>
                      </a:pPr>
                      <a:r>
                        <a:rPr lang="zh-TW" sz="1600" kern="0" dirty="0">
                          <a:effectLst/>
                          <a:latin typeface="Times New Roman"/>
                          <a:ea typeface="標楷體"/>
                          <a:cs typeface="Times New Roman"/>
                        </a:rPr>
                        <a:t>一等</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4"/>
                  </a:ext>
                </a:extLst>
              </a:tr>
              <a:tr h="195787">
                <a:tc vMerge="1">
                  <a:txBody>
                    <a:bodyPr/>
                    <a:lstStyle/>
                    <a:p>
                      <a:endParaRPr lang="zh-TW" altLang="en-US"/>
                    </a:p>
                  </a:txBody>
                  <a:tcPr/>
                </a:tc>
                <a:tc rowSpan="3">
                  <a:txBody>
                    <a:bodyPr/>
                    <a:lstStyle/>
                    <a:p>
                      <a:pPr algn="ctr">
                        <a:spcAft>
                          <a:spcPts val="0"/>
                        </a:spcAft>
                      </a:pPr>
                      <a:r>
                        <a:rPr lang="zh-TW" sz="1600" kern="0" dirty="0" smtClean="0">
                          <a:effectLst/>
                          <a:latin typeface="Times New Roman"/>
                          <a:ea typeface="標楷體"/>
                          <a:cs typeface="Times New Roman"/>
                        </a:rPr>
                        <a:t>評鑑</a:t>
                      </a:r>
                      <a:endParaRPr lang="en-US" altLang="zh-TW" sz="1600" kern="0" dirty="0" smtClean="0">
                        <a:effectLst/>
                        <a:latin typeface="Times New Roman"/>
                        <a:ea typeface="標楷體"/>
                        <a:cs typeface="Times New Roman"/>
                      </a:endParaRPr>
                    </a:p>
                    <a:p>
                      <a:pPr algn="ctr">
                        <a:spcAft>
                          <a:spcPts val="0"/>
                        </a:spcAft>
                      </a:pPr>
                      <a:r>
                        <a:rPr lang="zh-TW" sz="1600" kern="0" dirty="0" smtClean="0">
                          <a:effectLst/>
                          <a:latin typeface="Times New Roman"/>
                          <a:ea typeface="標楷體"/>
                          <a:cs typeface="Times New Roman"/>
                        </a:rPr>
                        <a:t>範疇</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algn="ctr">
                        <a:spcAft>
                          <a:spcPts val="0"/>
                        </a:spcAft>
                      </a:pPr>
                      <a:r>
                        <a:rPr lang="zh-TW" sz="1600" kern="0">
                          <a:effectLst/>
                          <a:latin typeface="Times New Roman"/>
                          <a:ea typeface="標楷體"/>
                          <a:cs typeface="Times New Roman"/>
                        </a:rPr>
                        <a:t>專業</a:t>
                      </a:r>
                      <a:endParaRPr lang="zh-TW" sz="1600" kern="10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5"/>
                  </a:ext>
                </a:extLst>
              </a:tr>
              <a:tr h="241673">
                <a:tc vMerge="1">
                  <a:txBody>
                    <a:bodyPr/>
                    <a:lstStyle/>
                    <a:p>
                      <a:endParaRPr lang="zh-TW" altLang="en-US"/>
                    </a:p>
                  </a:txBody>
                  <a:tcPr/>
                </a:tc>
                <a:tc vMerge="1">
                  <a:txBody>
                    <a:bodyPr/>
                    <a:lstStyle/>
                    <a:p>
                      <a:endParaRPr lang="zh-TW" altLang="en-US"/>
                    </a:p>
                  </a:txBody>
                  <a:tcPr/>
                </a:tc>
                <a:tc gridSpan="3">
                  <a:txBody>
                    <a:bodyPr/>
                    <a:lstStyle/>
                    <a:p>
                      <a:pPr algn="ctr">
                        <a:spcAft>
                          <a:spcPts val="0"/>
                        </a:spcAft>
                      </a:pPr>
                      <a:r>
                        <a:rPr lang="zh-TW" sz="1600" kern="0" dirty="0">
                          <a:effectLst/>
                          <a:latin typeface="Times New Roman"/>
                          <a:ea typeface="標楷體"/>
                          <a:cs typeface="Times New Roman"/>
                        </a:rPr>
                        <a:t>機械群</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zh-TW" sz="1600" kern="0" dirty="0">
                          <a:effectLst/>
                          <a:latin typeface="Times New Roman"/>
                          <a:ea typeface="標楷體"/>
                          <a:cs typeface="Times New Roman"/>
                        </a:rPr>
                        <a:t>土木建築群</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zh-TW" sz="1600" kern="100" dirty="0">
                        <a:effectLst/>
                        <a:latin typeface="Calibri"/>
                        <a:ea typeface="新細明體"/>
                        <a:cs typeface="Times New Roman"/>
                      </a:endParaRPr>
                    </a:p>
                  </a:txBody>
                  <a:tcPr marL="49141" marR="4914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zh-TW" sz="1600" kern="0" dirty="0">
                          <a:effectLst/>
                          <a:latin typeface="Times New Roman"/>
                          <a:ea typeface="標楷體"/>
                          <a:cs typeface="Times New Roman"/>
                        </a:rPr>
                        <a:t>電機電子群</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zh-TW" sz="1600" kern="0" dirty="0">
                          <a:effectLst/>
                          <a:latin typeface="Times New Roman"/>
                          <a:ea typeface="標楷體"/>
                          <a:cs typeface="Times New Roman"/>
                        </a:rPr>
                        <a:t>設計</a:t>
                      </a:r>
                      <a:r>
                        <a:rPr lang="zh-TW" sz="1600" kern="0" dirty="0" smtClean="0">
                          <a:effectLst/>
                          <a:latin typeface="Times New Roman"/>
                          <a:ea typeface="標楷體"/>
                          <a:cs typeface="Times New Roman"/>
                        </a:rPr>
                        <a:t>群</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6"/>
                  </a:ext>
                </a:extLst>
              </a:tr>
              <a:tr h="1062634">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kern="0" dirty="0">
                          <a:effectLst/>
                          <a:latin typeface="Times New Roman"/>
                          <a:ea typeface="標楷體"/>
                          <a:cs typeface="Times New Roman"/>
                        </a:rPr>
                        <a:t>機械科</a:t>
                      </a:r>
                      <a:endParaRPr lang="zh-TW" sz="1600" kern="100" dirty="0">
                        <a:effectLst/>
                        <a:latin typeface="Calibri"/>
                        <a:ea typeface="新細明體"/>
                        <a:cs typeface="Times New Roman"/>
                      </a:endParaRPr>
                    </a:p>
                  </a:txBody>
                  <a:tcPr marL="65521" marR="65521"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a:ea typeface="標楷體"/>
                          <a:cs typeface="Times New Roman"/>
                        </a:rPr>
                        <a:t>製圖科</a:t>
                      </a:r>
                      <a:endParaRPr lang="zh-TW" sz="1600" kern="100" dirty="0">
                        <a:effectLst/>
                        <a:latin typeface="Calibri"/>
                        <a:ea typeface="新細明體"/>
                        <a:cs typeface="Times New Roman"/>
                      </a:endParaRPr>
                    </a:p>
                  </a:txBody>
                  <a:tcPr marL="65521" marR="65521"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a:ea typeface="標楷體"/>
                          <a:cs typeface="Times New Roman"/>
                        </a:rPr>
                        <a:t>模具科</a:t>
                      </a:r>
                      <a:endParaRPr lang="zh-TW" sz="1600" kern="100" dirty="0">
                        <a:effectLst/>
                        <a:latin typeface="Calibri"/>
                        <a:ea typeface="新細明體"/>
                        <a:cs typeface="Times New Roman"/>
                      </a:endParaRPr>
                    </a:p>
                  </a:txBody>
                  <a:tcPr marL="65521" marR="65521"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zh-TW" sz="1600" kern="0" dirty="0">
                          <a:effectLst/>
                          <a:latin typeface="Times New Roman"/>
                          <a:ea typeface="標楷體"/>
                          <a:cs typeface="Times New Roman"/>
                        </a:rPr>
                        <a:t>建築</a:t>
                      </a:r>
                      <a:r>
                        <a:rPr lang="zh-TW" sz="1600" kern="0" dirty="0" smtClean="0">
                          <a:effectLst/>
                          <a:latin typeface="Times New Roman"/>
                          <a:ea typeface="標楷體"/>
                          <a:cs typeface="Times New Roman"/>
                        </a:rPr>
                        <a:t>科</a:t>
                      </a:r>
                      <a:endParaRPr lang="zh-TW" sz="1600" kern="100" dirty="0">
                        <a:effectLst/>
                        <a:latin typeface="Calibri"/>
                        <a:ea typeface="新細明體"/>
                        <a:cs typeface="Times New Roman"/>
                      </a:endParaRPr>
                    </a:p>
                  </a:txBody>
                  <a:tcPr marL="65521" marR="65521"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zh-TW" sz="1600" kern="100" dirty="0">
                        <a:effectLst/>
                        <a:latin typeface="Calibri"/>
                        <a:ea typeface="新細明體"/>
                        <a:cs typeface="Times New Roman"/>
                      </a:endParaRPr>
                    </a:p>
                  </a:txBody>
                  <a:tcPr marL="49141" marR="49141" marT="0" marB="0" vert="eaVert"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zh-TW" sz="1600" kern="0" dirty="0">
                          <a:effectLst/>
                          <a:latin typeface="Times New Roman"/>
                          <a:ea typeface="標楷體"/>
                          <a:cs typeface="Times New Roman"/>
                        </a:rPr>
                        <a:t>電機</a:t>
                      </a:r>
                      <a:r>
                        <a:rPr lang="zh-TW" sz="1600" kern="0" dirty="0" smtClean="0">
                          <a:effectLst/>
                          <a:latin typeface="Times New Roman"/>
                          <a:ea typeface="標楷體"/>
                          <a:cs typeface="Times New Roman"/>
                        </a:rPr>
                        <a:t>科</a:t>
                      </a:r>
                      <a:endParaRPr lang="zh-TW" sz="1600" kern="100" dirty="0">
                        <a:effectLst/>
                        <a:latin typeface="Calibri"/>
                        <a:ea typeface="新細明體"/>
                        <a:cs typeface="Times New Roman"/>
                      </a:endParaRPr>
                    </a:p>
                  </a:txBody>
                  <a:tcPr marL="65521" marR="65521"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zh-TW" sz="1600" kern="0" dirty="0">
                          <a:effectLst/>
                          <a:latin typeface="Times New Roman"/>
                          <a:ea typeface="標楷體"/>
                          <a:cs typeface="Times New Roman"/>
                        </a:rPr>
                        <a:t>室內空間設計</a:t>
                      </a:r>
                      <a:r>
                        <a:rPr lang="zh-TW" sz="1600" kern="0" dirty="0" smtClean="0">
                          <a:effectLst/>
                          <a:latin typeface="Times New Roman"/>
                          <a:ea typeface="標楷體"/>
                          <a:cs typeface="Times New Roman"/>
                        </a:rPr>
                        <a:t>科</a:t>
                      </a:r>
                      <a:endParaRPr lang="zh-TW" sz="1600" kern="100" dirty="0">
                        <a:effectLst/>
                        <a:latin typeface="Calibri"/>
                        <a:ea typeface="新細明體"/>
                        <a:cs typeface="Times New Roman"/>
                      </a:endParaRPr>
                    </a:p>
                  </a:txBody>
                  <a:tcPr marL="65521" marR="65521" marT="0" marB="0" vert="eaVert"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7"/>
                  </a:ext>
                </a:extLst>
              </a:tr>
              <a:tr h="342625">
                <a:tc vMerge="1">
                  <a:txBody>
                    <a:bodyPr/>
                    <a:lstStyle/>
                    <a:p>
                      <a:endParaRPr lang="zh-TW" altLang="en-US"/>
                    </a:p>
                  </a:txBody>
                  <a:tcPr/>
                </a:tc>
                <a:tc rowSpan="2">
                  <a:txBody>
                    <a:bodyPr/>
                    <a:lstStyle/>
                    <a:p>
                      <a:pPr algn="ctr">
                        <a:spcAft>
                          <a:spcPts val="0"/>
                        </a:spcAft>
                      </a:pPr>
                      <a:r>
                        <a:rPr lang="zh-TW" sz="1600" kern="0">
                          <a:effectLst/>
                          <a:latin typeface="Times New Roman"/>
                          <a:ea typeface="標楷體"/>
                          <a:cs typeface="Times New Roman"/>
                        </a:rPr>
                        <a:t>評鑑結果</a:t>
                      </a:r>
                      <a:endParaRPr lang="zh-TW" sz="1600" kern="10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a:ea typeface="標楷體"/>
                          <a:cs typeface="Times New Roman"/>
                        </a:rPr>
                        <a:t>一等</a:t>
                      </a:r>
                      <a:endParaRPr lang="zh-TW" sz="1600" kern="10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a:ea typeface="標楷體"/>
                          <a:cs typeface="Times New Roman"/>
                        </a:rPr>
                        <a:t>一等</a:t>
                      </a:r>
                      <a:endParaRPr lang="zh-TW" sz="1600" kern="10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a:ea typeface="標楷體"/>
                          <a:cs typeface="Times New Roman"/>
                        </a:rPr>
                        <a:t>二等</a:t>
                      </a:r>
                      <a:endParaRPr lang="zh-TW" sz="1600" kern="10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zh-TW" sz="1600" kern="0" dirty="0" smtClean="0">
                          <a:effectLst/>
                          <a:latin typeface="Times New Roman"/>
                          <a:ea typeface="標楷體"/>
                          <a:cs typeface="Times New Roman"/>
                        </a:rPr>
                        <a:t>一等</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zh-TW" sz="1600" kern="100" dirty="0">
                        <a:effectLst/>
                        <a:latin typeface="Calibri"/>
                        <a:ea typeface="新細明體"/>
                        <a:cs typeface="Times New Roman"/>
                      </a:endParaRPr>
                    </a:p>
                  </a:txBody>
                  <a:tcPr marL="49141" marR="4914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zh-TW" sz="1600" kern="0" dirty="0" smtClean="0">
                          <a:effectLst/>
                          <a:latin typeface="Times New Roman"/>
                          <a:ea typeface="標楷體"/>
                          <a:cs typeface="Times New Roman"/>
                        </a:rPr>
                        <a:t>一等</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zh-TW" sz="1600" kern="0" dirty="0" smtClean="0">
                          <a:effectLst/>
                          <a:latin typeface="Times New Roman"/>
                          <a:ea typeface="標楷體"/>
                          <a:cs typeface="Times New Roman"/>
                        </a:rPr>
                        <a:t>一等</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8"/>
                  </a:ext>
                </a:extLst>
              </a:tr>
              <a:tr h="267676">
                <a:tc vMerge="1">
                  <a:txBody>
                    <a:bodyPr/>
                    <a:lstStyle/>
                    <a:p>
                      <a:endParaRPr lang="zh-TW" altLang="en-US"/>
                    </a:p>
                  </a:txBody>
                  <a:tcPr/>
                </a:tc>
                <a:tc vMerge="1">
                  <a:txBody>
                    <a:bodyPr/>
                    <a:lstStyle/>
                    <a:p>
                      <a:endParaRPr lang="zh-TW" altLang="en-US"/>
                    </a:p>
                  </a:txBody>
                  <a:tcPr/>
                </a:tc>
                <a:tc gridSpan="9">
                  <a:txBody>
                    <a:bodyPr/>
                    <a:lstStyle/>
                    <a:p>
                      <a:pPr algn="ctr">
                        <a:spcAft>
                          <a:spcPts val="0"/>
                        </a:spcAft>
                      </a:pPr>
                      <a:r>
                        <a:rPr lang="zh-TW" sz="1600" kern="0">
                          <a:effectLst/>
                          <a:latin typeface="Times New Roman"/>
                          <a:ea typeface="標楷體"/>
                          <a:cs typeface="Times New Roman"/>
                        </a:rPr>
                        <a:t>一等</a:t>
                      </a:r>
                      <a:endParaRPr lang="zh-TW" sz="1600" kern="10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9"/>
                  </a:ext>
                </a:extLst>
              </a:tr>
              <a:tr h="285522">
                <a:tc gridSpan="2">
                  <a:txBody>
                    <a:bodyPr/>
                    <a:lstStyle/>
                    <a:p>
                      <a:pPr algn="ctr">
                        <a:spcAft>
                          <a:spcPts val="0"/>
                        </a:spcAft>
                      </a:pPr>
                      <a:r>
                        <a:rPr lang="zh-TW" sz="1600" kern="0">
                          <a:effectLst/>
                          <a:latin typeface="Times New Roman"/>
                          <a:ea typeface="標楷體"/>
                          <a:cs typeface="Times New Roman"/>
                        </a:rPr>
                        <a:t>總評鑑結果</a:t>
                      </a:r>
                      <a:endParaRPr lang="zh-TW" sz="1600" kern="100">
                        <a:effectLst/>
                        <a:latin typeface="Calibri"/>
                        <a:ea typeface="新細明體"/>
                        <a:cs typeface="Times New Roman"/>
                      </a:endParaRPr>
                    </a:p>
                  </a:txBody>
                  <a:tcPr marL="65521" marR="6552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zh-TW" altLang="en-US"/>
                    </a:p>
                  </a:txBody>
                  <a:tcPr/>
                </a:tc>
                <a:tc gridSpan="9">
                  <a:txBody>
                    <a:bodyPr/>
                    <a:lstStyle/>
                    <a:p>
                      <a:pPr algn="ctr">
                        <a:spcAft>
                          <a:spcPts val="0"/>
                        </a:spcAft>
                      </a:pPr>
                      <a:r>
                        <a:rPr lang="zh-TW" sz="1600" kern="0" dirty="0">
                          <a:effectLst/>
                          <a:latin typeface="Times New Roman"/>
                          <a:ea typeface="標楷體"/>
                          <a:cs typeface="Times New Roman"/>
                        </a:rPr>
                        <a:t>一等</a:t>
                      </a:r>
                      <a:endParaRPr lang="zh-TW" sz="1600" kern="100" dirty="0">
                        <a:effectLst/>
                        <a:latin typeface="Calibri"/>
                        <a:ea typeface="新細明體"/>
                        <a:cs typeface="Times New Roman"/>
                      </a:endParaRPr>
                    </a:p>
                  </a:txBody>
                  <a:tcPr marL="65521" marR="65521"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10"/>
                  </a:ext>
                </a:extLst>
              </a:tr>
            </a:tbl>
          </a:graphicData>
        </a:graphic>
      </p:graphicFrame>
      <p:grpSp>
        <p:nvGrpSpPr>
          <p:cNvPr id="10" name="群組 9"/>
          <p:cNvGrpSpPr/>
          <p:nvPr/>
        </p:nvGrpSpPr>
        <p:grpSpPr>
          <a:xfrm>
            <a:off x="0" y="5980410"/>
            <a:ext cx="4017337" cy="831850"/>
            <a:chOff x="0" y="5980410"/>
            <a:chExt cx="4017337" cy="831850"/>
          </a:xfrm>
        </p:grpSpPr>
        <p:pic>
          <p:nvPicPr>
            <p:cNvPr id="11" name="圖片 10" descr="校徽.jpg"/>
            <p:cNvPicPr>
              <a:picLocks noChangeAspect="1"/>
            </p:cNvPicPr>
            <p:nvPr/>
          </p:nvPicPr>
          <p:blipFill>
            <a:blip r:embed="rId3">
              <a:extLst>
                <a:ext uri="{BEBA8EAE-BF5A-486C-A8C5-ECC9F3942E4B}">
                  <a14:imgProps xmlns:a14="http://schemas.microsoft.com/office/drawing/2010/main">
                    <a14:imgLayer r:embed="rId4">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11"/>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4594044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48354"/>
            <a:ext cx="10561822" cy="4578723"/>
            <a:chOff x="521" y="859"/>
            <a:chExt cx="4718" cy="1313"/>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59"/>
              <a:ext cx="2188" cy="139"/>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語文競賽</a:t>
              </a:r>
              <a:r>
                <a:rPr lang="en-US" altLang="zh-TW" sz="2800" dirty="0" smtClean="0">
                  <a:solidFill>
                    <a:schemeClr val="bg1"/>
                  </a:solidFill>
                  <a:ea typeface="標楷體" pitchFamily="65" charset="-120"/>
                </a:rPr>
                <a:t>&amp;</a:t>
              </a:r>
              <a:r>
                <a:rPr lang="zh-TW" altLang="en-US" sz="2800" dirty="0" smtClean="0">
                  <a:solidFill>
                    <a:schemeClr val="bg1"/>
                  </a:solidFill>
                  <a:ea typeface="標楷體" pitchFamily="65" charset="-120"/>
                </a:rPr>
                <a:t>線上教學平台建置</a:t>
              </a:r>
              <a:endParaRPr lang="en-US" altLang="ja-JP" sz="2800" dirty="0">
                <a:solidFill>
                  <a:schemeClr val="bg1"/>
                </a:solidFill>
                <a:ea typeface="標楷體" pitchFamily="65" charset="-120"/>
              </a:endParaRPr>
            </a:p>
          </p:txBody>
        </p:sp>
      </p:grpSp>
      <p:pic>
        <p:nvPicPr>
          <p:cNvPr id="15" name="內容版面配置區 7" descr="F:\11.11國語文競賽\DSC_0129.JPG"/>
          <p:cNvPicPr>
            <a:picLocks noGr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995968" y="1977833"/>
            <a:ext cx="4846871" cy="3204488"/>
          </a:xfrm>
          <a:prstGeom prst="rect">
            <a:avLst/>
          </a:prstGeom>
          <a:ln>
            <a:noFill/>
          </a:ln>
          <a:effectLst>
            <a:softEdge rad="112500"/>
          </a:effectLst>
        </p:spPr>
      </p:pic>
      <p:pic>
        <p:nvPicPr>
          <p:cNvPr id="16" name="內容版面配置區 10"/>
          <p:cNvPicPr>
            <a:picLocks noGrp="1" noChangeAspect="1"/>
          </p:cNvPicPr>
          <p:nvPr>
            <p:ph sz="quarter" idx="4294967295"/>
          </p:nvPr>
        </p:nvPicPr>
        <p:blipFill rotWithShape="1">
          <a:blip r:embed="rId3"/>
          <a:srcRect t="7631"/>
          <a:stretch/>
        </p:blipFill>
        <p:spPr>
          <a:xfrm>
            <a:off x="6021314" y="1977833"/>
            <a:ext cx="4948774" cy="3204488"/>
          </a:xfrm>
          <a:prstGeom prst="rect">
            <a:avLst/>
          </a:prstGeom>
          <a:ln>
            <a:noFill/>
          </a:ln>
          <a:effectLst>
            <a:softEdge rad="112500"/>
          </a:effectLst>
        </p:spPr>
      </p:pic>
      <p:sp>
        <p:nvSpPr>
          <p:cNvPr id="18" name="文字方塊 17"/>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103-7  </a:t>
            </a:r>
            <a:r>
              <a:rPr lang="zh-TW" altLang="en-US" sz="4800" dirty="0">
                <a:latin typeface="微軟正黑體" panose="020B0604030504040204" pitchFamily="34" charset="-120"/>
                <a:ea typeface="微軟正黑體" panose="020B0604030504040204" pitchFamily="34" charset="-120"/>
              </a:rPr>
              <a:t>提升學生語文能力</a:t>
            </a:r>
            <a:r>
              <a:rPr lang="zh-TW" altLang="en-US" sz="4800" dirty="0" smtClean="0">
                <a:latin typeface="微軟正黑體" panose="020B0604030504040204" pitchFamily="34" charset="-120"/>
                <a:ea typeface="微軟正黑體" panose="020B0604030504040204" pitchFamily="34" charset="-120"/>
              </a:rPr>
              <a:t>計畫</a:t>
            </a:r>
            <a:endParaRPr lang="zh-TW" altLang="en-US" sz="4800" dirty="0">
              <a:latin typeface="微軟正黑體" panose="020B0604030504040204" pitchFamily="34" charset="-120"/>
              <a:ea typeface="微軟正黑體" panose="020B0604030504040204" pitchFamily="34" charset="-120"/>
            </a:endParaRPr>
          </a:p>
        </p:txBody>
      </p:sp>
      <p:grpSp>
        <p:nvGrpSpPr>
          <p:cNvPr id="17" name="群組 16"/>
          <p:cNvGrpSpPr/>
          <p:nvPr/>
        </p:nvGrpSpPr>
        <p:grpSpPr>
          <a:xfrm>
            <a:off x="0" y="5980410"/>
            <a:ext cx="4017337" cy="831850"/>
            <a:chOff x="0" y="5980410"/>
            <a:chExt cx="4017337" cy="831850"/>
          </a:xfrm>
        </p:grpSpPr>
        <p:pic>
          <p:nvPicPr>
            <p:cNvPr id="19" name="圖片 18" descr="校徽.jpg"/>
            <p:cNvPicPr>
              <a:picLocks noChangeAspect="1"/>
            </p:cNvPicPr>
            <p:nvPr/>
          </p:nvPicPr>
          <p:blipFill>
            <a:blip r:embed="rId4">
              <a:extLst>
                <a:ext uri="{BEBA8EAE-BF5A-486C-A8C5-ECC9F3942E4B}">
                  <a14:imgProps xmlns:a14="http://schemas.microsoft.com/office/drawing/2010/main">
                    <a14:imgLayer r:embed="rId5">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43943766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子計畫概況及成果</a:t>
            </a:r>
            <a:endParaRPr lang="zh-TW" altLang="en-US" sz="5400"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724485" y="1600597"/>
            <a:ext cx="10743027" cy="374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rPr>
              <a:t>103-8  </a:t>
            </a: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提升學生科學創新能力</a:t>
            </a:r>
            <a:endParaRPr lang="en-US" altLang="zh-TW" sz="4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承辦單位：教務處</a:t>
            </a:r>
            <a:endPar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4428109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103-8</a:t>
            </a:r>
            <a:r>
              <a:rPr lang="zh-TW" altLang="en-US" sz="4800" dirty="0">
                <a:latin typeface="微軟正黑體" panose="020B0604030504040204" pitchFamily="34" charset="-120"/>
                <a:ea typeface="微軟正黑體" panose="020B0604030504040204" pitchFamily="34" charset="-120"/>
              </a:rPr>
              <a:t>提升學生科學創新能力</a:t>
            </a:r>
          </a:p>
        </p:txBody>
      </p:sp>
      <p:sp>
        <p:nvSpPr>
          <p:cNvPr id="9" name="文字方塊 8"/>
          <p:cNvSpPr txBox="1"/>
          <p:nvPr/>
        </p:nvSpPr>
        <p:spPr>
          <a:xfrm>
            <a:off x="1045698" y="1055977"/>
            <a:ext cx="10100602" cy="3859518"/>
          </a:xfrm>
          <a:prstGeom prst="rect">
            <a:avLst/>
          </a:prstGeom>
          <a:noFill/>
        </p:spPr>
        <p:txBody>
          <a:bodyPr wrap="square" rtlCol="0">
            <a:spAutoFit/>
          </a:bodyPr>
          <a:lstStyle/>
          <a:p>
            <a:pPr algn="ctr">
              <a:lnSpc>
                <a:spcPct val="170000"/>
              </a:lnSpc>
            </a:pPr>
            <a:r>
              <a:rPr lang="zh-TW" altLang="en-US" sz="4800" b="1" dirty="0" smtClean="0">
                <a:latin typeface="微軟正黑體" panose="020B0604030504040204" pitchFamily="34" charset="-120"/>
                <a:ea typeface="微軟正黑體" panose="020B0604030504040204" pitchFamily="34" charset="-120"/>
              </a:rPr>
              <a:t>辦理項目</a:t>
            </a:r>
            <a:endParaRPr lang="en-US" altLang="zh-TW" sz="2000" dirty="0" smtClean="0">
              <a:latin typeface="微軟正黑體" panose="020B0604030504040204" pitchFamily="34" charset="-120"/>
              <a:ea typeface="微軟正黑體" panose="020B0604030504040204" pitchFamily="34" charset="-120"/>
            </a:endParaRPr>
          </a:p>
          <a:p>
            <a:pPr>
              <a:lnSpc>
                <a:spcPct val="170000"/>
              </a:lnSpc>
            </a:pPr>
            <a:r>
              <a:rPr lang="en-US" altLang="zh-TW" sz="2400" dirty="0" smtClean="0">
                <a:latin typeface="微軟正黑體" panose="020B0604030504040204" pitchFamily="34" charset="-120"/>
                <a:ea typeface="微軟正黑體" panose="020B0604030504040204" pitchFamily="34" charset="-120"/>
              </a:rPr>
              <a:t>1.</a:t>
            </a:r>
            <a:r>
              <a:rPr lang="zh-TW" altLang="en-US" sz="2400" dirty="0" smtClean="0">
                <a:latin typeface="微軟正黑體" panose="020B0604030504040204" pitchFamily="34" charset="-120"/>
                <a:ea typeface="微軟正黑體" panose="020B0604030504040204" pitchFamily="34" charset="-120"/>
              </a:rPr>
              <a:t>辦理科學</a:t>
            </a:r>
            <a:r>
              <a:rPr lang="zh-TW" altLang="en-US" sz="2400" dirty="0">
                <a:latin typeface="微軟正黑體" panose="020B0604030504040204" pitchFamily="34" charset="-120"/>
                <a:ea typeface="微軟正黑體" panose="020B0604030504040204" pitchFamily="34" charset="-120"/>
              </a:rPr>
              <a:t>講座</a:t>
            </a:r>
            <a:r>
              <a:rPr lang="zh-TW" altLang="en-US" sz="2400" dirty="0" smtClean="0">
                <a:latin typeface="微軟正黑體" panose="020B0604030504040204" pitchFamily="34" charset="-120"/>
                <a:ea typeface="微軟正黑體" panose="020B0604030504040204" pitchFamily="34" charset="-120"/>
              </a:rPr>
              <a:t>，學生</a:t>
            </a:r>
            <a:r>
              <a:rPr lang="zh-TW" altLang="en-US" sz="2400" dirty="0">
                <a:latin typeface="微軟正黑體" panose="020B0604030504040204" pitchFamily="34" charset="-120"/>
                <a:ea typeface="微軟正黑體" panose="020B0604030504040204" pitchFamily="34" charset="-120"/>
              </a:rPr>
              <a:t>科學知識及興趣。</a:t>
            </a:r>
          </a:p>
          <a:p>
            <a:pPr>
              <a:lnSpc>
                <a:spcPct val="170000"/>
              </a:lnSpc>
            </a:pPr>
            <a:r>
              <a:rPr lang="en-US" altLang="zh-TW" sz="2400" dirty="0" smtClean="0">
                <a:latin typeface="微軟正黑體" panose="020B0604030504040204" pitchFamily="34" charset="-120"/>
                <a:ea typeface="微軟正黑體" panose="020B0604030504040204" pitchFamily="34" charset="-120"/>
              </a:rPr>
              <a:t>2.</a:t>
            </a:r>
            <a:r>
              <a:rPr lang="zh-TW" altLang="en-US" sz="2400" dirty="0" smtClean="0">
                <a:latin typeface="微軟正黑體" panose="020B0604030504040204" pitchFamily="34" charset="-120"/>
                <a:ea typeface="微軟正黑體" panose="020B0604030504040204" pitchFamily="34" charset="-120"/>
              </a:rPr>
              <a:t>辦理科學</a:t>
            </a:r>
            <a:r>
              <a:rPr lang="zh-TW" altLang="en-US" sz="2400" dirty="0">
                <a:latin typeface="微軟正黑體" panose="020B0604030504040204" pitchFamily="34" charset="-120"/>
                <a:ea typeface="微軟正黑體" panose="020B0604030504040204" pitchFamily="34" charset="-120"/>
              </a:rPr>
              <a:t>研習提升學生動手做的能力，結合理論及實務，</a:t>
            </a:r>
            <a:r>
              <a:rPr lang="zh-TW" altLang="en-US" sz="2400" dirty="0" smtClean="0">
                <a:latin typeface="微軟正黑體" panose="020B0604030504040204" pitchFamily="34" charset="-120"/>
                <a:ea typeface="微軟正黑體" panose="020B0604030504040204" pitchFamily="34" charset="-120"/>
              </a:rPr>
              <a:t>提高教學</a:t>
            </a:r>
            <a:r>
              <a:rPr lang="zh-TW" altLang="en-US" sz="2400" dirty="0">
                <a:latin typeface="微軟正黑體" panose="020B0604030504040204" pitchFamily="34" charset="-120"/>
                <a:ea typeface="微軟正黑體" panose="020B0604030504040204" pitchFamily="34" charset="-120"/>
              </a:rPr>
              <a:t>成效。</a:t>
            </a:r>
          </a:p>
          <a:p>
            <a:pPr>
              <a:lnSpc>
                <a:spcPct val="170000"/>
              </a:lnSpc>
            </a:pPr>
            <a:r>
              <a:rPr lang="en-US" altLang="zh-TW" sz="2400" dirty="0" smtClean="0">
                <a:latin typeface="微軟正黑體" panose="020B0604030504040204" pitchFamily="34" charset="-120"/>
                <a:ea typeface="微軟正黑體" panose="020B0604030504040204" pitchFamily="34" charset="-120"/>
              </a:rPr>
              <a:t>3.</a:t>
            </a:r>
            <a:r>
              <a:rPr lang="zh-TW" altLang="en-US" sz="2400" dirty="0" smtClean="0">
                <a:latin typeface="微軟正黑體" panose="020B0604030504040204" pitchFamily="34" charset="-120"/>
                <a:ea typeface="微軟正黑體" panose="020B0604030504040204" pitchFamily="34" charset="-120"/>
              </a:rPr>
              <a:t>辦理校</a:t>
            </a:r>
            <a:r>
              <a:rPr lang="zh-TW" altLang="en-US" sz="2400" dirty="0">
                <a:latin typeface="微軟正黑體" panose="020B0604030504040204" pitchFamily="34" charset="-120"/>
                <a:ea typeface="微軟正黑體" panose="020B0604030504040204" pitchFamily="34" charset="-120"/>
              </a:rPr>
              <a:t>內外科學展覽創作之熱忱與成果。</a:t>
            </a:r>
          </a:p>
          <a:p>
            <a:pPr>
              <a:lnSpc>
                <a:spcPct val="170000"/>
              </a:lnSpc>
            </a:pPr>
            <a:r>
              <a:rPr lang="en-US" altLang="zh-TW" sz="2400" dirty="0" smtClean="0">
                <a:latin typeface="微軟正黑體" panose="020B0604030504040204" pitchFamily="34" charset="-120"/>
                <a:ea typeface="微軟正黑體" panose="020B0604030504040204" pitchFamily="34" charset="-120"/>
              </a:rPr>
              <a:t>4.</a:t>
            </a:r>
            <a:r>
              <a:rPr lang="zh-TW" altLang="en-US" sz="2400" dirty="0" smtClean="0">
                <a:latin typeface="微軟正黑體" panose="020B0604030504040204" pitchFamily="34" charset="-120"/>
                <a:ea typeface="微軟正黑體" panose="020B0604030504040204" pitchFamily="34" charset="-120"/>
              </a:rPr>
              <a:t>參觀</a:t>
            </a:r>
            <a:r>
              <a:rPr lang="zh-TW" altLang="en-US" sz="2400" dirty="0">
                <a:latin typeface="微軟正黑體" panose="020B0604030504040204" pitchFamily="34" charset="-120"/>
                <a:ea typeface="微軟正黑體" panose="020B0604030504040204" pitchFamily="34" charset="-120"/>
              </a:rPr>
              <a:t>科學教育機構，配合學習單，做深入的</a:t>
            </a:r>
            <a:r>
              <a:rPr lang="zh-TW" altLang="en-US" sz="2400" dirty="0" smtClean="0">
                <a:latin typeface="微軟正黑體" panose="020B0604030504040204" pitchFamily="34" charset="-120"/>
                <a:ea typeface="微軟正黑體" panose="020B0604030504040204" pitchFamily="34" charset="-120"/>
              </a:rPr>
              <a:t>學習。</a:t>
            </a:r>
            <a:endParaRPr lang="zh-TW" altLang="en-US" sz="2400" dirty="0">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6185493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284205" y="1532608"/>
            <a:ext cx="11269363" cy="4062651"/>
          </a:xfrm>
          <a:prstGeom prst="rect">
            <a:avLst/>
          </a:prstGeom>
          <a:noFill/>
        </p:spPr>
        <p:txBody>
          <a:bodyPr wrap="square" rtlCol="0">
            <a:spAutoFit/>
          </a:bodyPr>
          <a:lstStyle/>
          <a:p>
            <a:pPr algn="ctr"/>
            <a:r>
              <a:rPr lang="zh-TW" altLang="en-US" sz="4800" b="1" dirty="0">
                <a:latin typeface="微軟正黑體" panose="020B0604030504040204" pitchFamily="34" charset="-120"/>
                <a:ea typeface="微軟正黑體" panose="020B0604030504040204" pitchFamily="34" charset="-120"/>
              </a:rPr>
              <a:t>預期</a:t>
            </a:r>
            <a:r>
              <a:rPr lang="zh-TW" altLang="en-US" sz="4800" b="1" dirty="0" smtClean="0">
                <a:latin typeface="微軟正黑體" panose="020B0604030504040204" pitchFamily="34" charset="-120"/>
                <a:ea typeface="微軟正黑體" panose="020B0604030504040204" pitchFamily="34" charset="-120"/>
              </a:rPr>
              <a:t>效益</a:t>
            </a:r>
          </a:p>
          <a:p>
            <a:pPr>
              <a:lnSpc>
                <a:spcPct val="150000"/>
              </a:lnSpc>
            </a:pP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藉由科學講座，普遍導引學生提升科普知識及興趣。</a:t>
            </a:r>
          </a:p>
          <a:p>
            <a:pPr>
              <a:lnSpc>
                <a:spcPct val="150000"/>
              </a:lnSpc>
            </a:pP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提升學生實作能力，結合理論及實務，達成各專業類科教學成效。</a:t>
            </a:r>
          </a:p>
          <a:p>
            <a:pPr>
              <a:lnSpc>
                <a:spcPct val="150000"/>
              </a:lnSpc>
            </a:pP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激發學生創造思考，帶動學生參加校內外科學展覽創作之熱忱與成果。</a:t>
            </a:r>
          </a:p>
          <a:p>
            <a:pPr>
              <a:lnSpc>
                <a:spcPct val="150000"/>
              </a:lnSpc>
            </a:pPr>
            <a:r>
              <a:rPr lang="en-US" altLang="zh-TW" sz="2800" dirty="0">
                <a:latin typeface="微軟正黑體" panose="020B0604030504040204" pitchFamily="34" charset="-120"/>
                <a:ea typeface="微軟正黑體" panose="020B0604030504040204" pitchFamily="34" charset="-120"/>
              </a:rPr>
              <a:t>4.</a:t>
            </a:r>
            <a:r>
              <a:rPr lang="zh-TW" altLang="en-US" sz="2800" dirty="0">
                <a:latin typeface="微軟正黑體" panose="020B0604030504040204" pitchFamily="34" charset="-120"/>
                <a:ea typeface="微軟正黑體" panose="020B0604030504040204" pitchFamily="34" charset="-120"/>
              </a:rPr>
              <a:t>結合學校金頭腦活動中學生創造發明成果基礎，進階培養學生問題</a:t>
            </a:r>
            <a:r>
              <a:rPr lang="zh-TW" altLang="en-US" sz="2800" dirty="0" smtClean="0">
                <a:latin typeface="微軟正黑體" panose="020B0604030504040204" pitchFamily="34" charset="-120"/>
                <a:ea typeface="微軟正黑體" panose="020B0604030504040204" pitchFamily="34" charset="-120"/>
              </a:rPr>
              <a:t>解</a:t>
            </a:r>
            <a:endParaRPr lang="en-US" altLang="zh-TW" sz="2800" dirty="0" smtClean="0">
              <a:latin typeface="微軟正黑體" panose="020B0604030504040204" pitchFamily="34" charset="-120"/>
              <a:ea typeface="微軟正黑體" panose="020B0604030504040204" pitchFamily="34" charset="-120"/>
            </a:endParaRPr>
          </a:p>
          <a:p>
            <a:pPr>
              <a:lnSpc>
                <a:spcPct val="150000"/>
              </a:lnSpc>
            </a:pPr>
            <a:r>
              <a:rPr lang="en-US" altLang="zh-TW" sz="2800" dirty="0">
                <a:latin typeface="微軟正黑體" panose="020B0604030504040204" pitchFamily="34" charset="-120"/>
                <a:ea typeface="微軟正黑體" panose="020B0604030504040204" pitchFamily="34" charset="-120"/>
              </a:rPr>
              <a:t> </a:t>
            </a:r>
            <a:r>
              <a:rPr lang="en-US" altLang="zh-TW" sz="2800" dirty="0" smtClean="0">
                <a:latin typeface="微軟正黑體" panose="020B0604030504040204" pitchFamily="34" charset="-120"/>
                <a:ea typeface="微軟正黑體" panose="020B0604030504040204" pitchFamily="34" charset="-120"/>
              </a:rPr>
              <a:t>  </a:t>
            </a:r>
            <a:r>
              <a:rPr lang="zh-TW" altLang="en-US" sz="2800" dirty="0" smtClean="0">
                <a:latin typeface="微軟正黑體" panose="020B0604030504040204" pitchFamily="34" charset="-120"/>
                <a:ea typeface="微軟正黑體" panose="020B0604030504040204" pitchFamily="34" charset="-120"/>
              </a:rPr>
              <a:t>決</a:t>
            </a:r>
            <a:r>
              <a:rPr lang="zh-TW" altLang="en-US" sz="2800" dirty="0">
                <a:latin typeface="微軟正黑體" panose="020B0604030504040204" pitchFamily="34" charset="-120"/>
                <a:ea typeface="微軟正黑體" panose="020B0604030504040204" pitchFamily="34" charset="-120"/>
              </a:rPr>
              <a:t>及研究發表能力</a:t>
            </a:r>
            <a:r>
              <a:rPr lang="zh-TW" altLang="en-US" sz="2800" dirty="0" smtClean="0">
                <a:latin typeface="微軟正黑體" panose="020B0604030504040204" pitchFamily="34" charset="-120"/>
                <a:ea typeface="微軟正黑體" panose="020B0604030504040204" pitchFamily="34" charset="-120"/>
              </a:rPr>
              <a:t>。</a:t>
            </a:r>
            <a:endParaRPr lang="zh-TW" altLang="en-US" sz="3200" dirty="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103-8</a:t>
            </a:r>
            <a:r>
              <a:rPr lang="zh-TW" altLang="en-US" sz="4800" dirty="0">
                <a:latin typeface="微軟正黑體" panose="020B0604030504040204" pitchFamily="34" charset="-120"/>
                <a:ea typeface="微軟正黑體" panose="020B0604030504040204" pitchFamily="34" charset="-120"/>
              </a:rPr>
              <a:t>提升學生科學創新能力</a:t>
            </a:r>
          </a:p>
        </p:txBody>
      </p:sp>
      <p:grpSp>
        <p:nvGrpSpPr>
          <p:cNvPr id="7" name="群組 6"/>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6330094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64341"/>
            <a:ext cx="10561822" cy="4961809"/>
            <a:chOff x="521" y="864"/>
            <a:chExt cx="4718" cy="1308"/>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4"/>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量化成效</a:t>
              </a:r>
              <a:endParaRPr lang="en-US" altLang="ja-JP" sz="2800" dirty="0">
                <a:solidFill>
                  <a:schemeClr val="bg1"/>
                </a:solidFill>
                <a:ea typeface="標楷體" pitchFamily="65" charset="-120"/>
              </a:endParaRPr>
            </a:p>
          </p:txBody>
        </p:sp>
      </p:grpSp>
      <p:sp>
        <p:nvSpPr>
          <p:cNvPr id="15" name="文字方塊 14"/>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103-8</a:t>
            </a:r>
            <a:r>
              <a:rPr lang="zh-TW" altLang="en-US" sz="4800" dirty="0">
                <a:latin typeface="微軟正黑體" panose="020B0604030504040204" pitchFamily="34" charset="-120"/>
                <a:ea typeface="微軟正黑體" panose="020B0604030504040204" pitchFamily="34" charset="-120"/>
              </a:rPr>
              <a:t>提升學生科學創新能力</a:t>
            </a:r>
          </a:p>
        </p:txBody>
      </p:sp>
      <p:graphicFrame>
        <p:nvGraphicFramePr>
          <p:cNvPr id="3" name="表格 2"/>
          <p:cNvGraphicFramePr>
            <a:graphicFrameLocks noGrp="1"/>
          </p:cNvGraphicFramePr>
          <p:nvPr>
            <p:extLst>
              <p:ext uri="{D42A27DB-BD31-4B8C-83A1-F6EECF244321}">
                <p14:modId xmlns:p14="http://schemas.microsoft.com/office/powerpoint/2010/main" val="1196295741"/>
              </p:ext>
            </p:extLst>
          </p:nvPr>
        </p:nvGraphicFramePr>
        <p:xfrm>
          <a:off x="992695" y="1792584"/>
          <a:ext cx="9951973" cy="3949162"/>
        </p:xfrm>
        <a:graphic>
          <a:graphicData uri="http://schemas.openxmlformats.org/drawingml/2006/table">
            <a:tbl>
              <a:tblPr firstRow="1" firstCol="1" lastRow="1" lastCol="1" bandRow="1" bandCol="1">
                <a:tableStyleId>{5C22544A-7EE6-4342-B048-85BDC9FD1C3A}</a:tableStyleId>
              </a:tblPr>
              <a:tblGrid>
                <a:gridCol w="711171">
                  <a:extLst>
                    <a:ext uri="{9D8B030D-6E8A-4147-A177-3AD203B41FA5}">
                      <a16:colId xmlns:a16="http://schemas.microsoft.com/office/drawing/2014/main" xmlns="" val="3749340213"/>
                    </a:ext>
                  </a:extLst>
                </a:gridCol>
                <a:gridCol w="4710582">
                  <a:extLst>
                    <a:ext uri="{9D8B030D-6E8A-4147-A177-3AD203B41FA5}">
                      <a16:colId xmlns:a16="http://schemas.microsoft.com/office/drawing/2014/main" xmlns="" val="899973002"/>
                    </a:ext>
                  </a:extLst>
                </a:gridCol>
                <a:gridCol w="1132555">
                  <a:extLst>
                    <a:ext uri="{9D8B030D-6E8A-4147-A177-3AD203B41FA5}">
                      <a16:colId xmlns:a16="http://schemas.microsoft.com/office/drawing/2014/main" xmlns="" val="4241043929"/>
                    </a:ext>
                  </a:extLst>
                </a:gridCol>
                <a:gridCol w="1132555">
                  <a:extLst>
                    <a:ext uri="{9D8B030D-6E8A-4147-A177-3AD203B41FA5}">
                      <a16:colId xmlns:a16="http://schemas.microsoft.com/office/drawing/2014/main" xmlns="" val="1752621961"/>
                    </a:ext>
                  </a:extLst>
                </a:gridCol>
                <a:gridCol w="1132555">
                  <a:extLst>
                    <a:ext uri="{9D8B030D-6E8A-4147-A177-3AD203B41FA5}">
                      <a16:colId xmlns:a16="http://schemas.microsoft.com/office/drawing/2014/main" xmlns="" val="3678795879"/>
                    </a:ext>
                  </a:extLst>
                </a:gridCol>
                <a:gridCol w="1132555">
                  <a:extLst>
                    <a:ext uri="{9D8B030D-6E8A-4147-A177-3AD203B41FA5}">
                      <a16:colId xmlns:a16="http://schemas.microsoft.com/office/drawing/2014/main" xmlns="" val="2227564030"/>
                    </a:ext>
                  </a:extLst>
                </a:gridCol>
              </a:tblGrid>
              <a:tr h="494497">
                <a:tc rowSpan="2" gridSpan="2">
                  <a:txBody>
                    <a:bodyPr/>
                    <a:lstStyle/>
                    <a:p>
                      <a:pPr algn="ctr">
                        <a:spcBef>
                          <a:spcPts val="250"/>
                        </a:spcBef>
                        <a:spcAft>
                          <a:spcPts val="250"/>
                        </a:spcAft>
                      </a:pPr>
                      <a:r>
                        <a:rPr lang="zh-TW" sz="2400" b="1" kern="0" dirty="0">
                          <a:solidFill>
                            <a:schemeClr val="bg1"/>
                          </a:solidFill>
                          <a:effectLst/>
                          <a:latin typeface="微軟正黑體" panose="020B0604030504040204" pitchFamily="34" charset="-120"/>
                          <a:ea typeface="微軟正黑體" panose="020B0604030504040204" pitchFamily="34" charset="-120"/>
                        </a:rPr>
                        <a:t>指標項目</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rowSpan="2" hMerge="1">
                  <a:txBody>
                    <a:bodyPr/>
                    <a:lstStyle/>
                    <a:p>
                      <a:endParaRPr lang="zh-TW" altLang="en-US"/>
                    </a:p>
                  </a:txBody>
                  <a:tcPr/>
                </a:tc>
                <a:tc gridSpan="2">
                  <a:txBody>
                    <a:bodyPr/>
                    <a:lstStyle/>
                    <a:p>
                      <a:pPr algn="ctr">
                        <a:spcBef>
                          <a:spcPts val="250"/>
                        </a:spcBef>
                        <a:spcAft>
                          <a:spcPts val="250"/>
                        </a:spcAft>
                      </a:pPr>
                      <a:r>
                        <a:rPr lang="en-US" sz="2400" b="1" kern="0" dirty="0">
                          <a:solidFill>
                            <a:schemeClr val="bg1"/>
                          </a:solidFill>
                          <a:effectLst/>
                          <a:latin typeface="微軟正黑體" panose="020B0604030504040204" pitchFamily="34" charset="-120"/>
                          <a:ea typeface="微軟正黑體" panose="020B0604030504040204" pitchFamily="34" charset="-120"/>
                        </a:rPr>
                        <a:t>103</a:t>
                      </a:r>
                      <a:r>
                        <a:rPr lang="zh-TW" sz="2400" b="1" kern="0" dirty="0">
                          <a:solidFill>
                            <a:schemeClr val="bg1"/>
                          </a:solidFill>
                          <a:effectLst/>
                          <a:latin typeface="微軟正黑體" panose="020B0604030504040204" pitchFamily="34" charset="-120"/>
                          <a:ea typeface="微軟正黑體" panose="020B0604030504040204" pitchFamily="34" charset="-120"/>
                        </a:rPr>
                        <a:t>學年度</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zh-TW" altLang="en-US"/>
                    </a:p>
                  </a:txBody>
                  <a:tcPr/>
                </a:tc>
                <a:tc gridSpan="2">
                  <a:txBody>
                    <a:bodyPr/>
                    <a:lstStyle/>
                    <a:p>
                      <a:pPr algn="ctr">
                        <a:spcBef>
                          <a:spcPts val="250"/>
                        </a:spcBef>
                        <a:spcAft>
                          <a:spcPts val="250"/>
                        </a:spcAft>
                      </a:pPr>
                      <a:r>
                        <a:rPr lang="en-US" sz="2400" b="1" kern="0" dirty="0">
                          <a:solidFill>
                            <a:schemeClr val="bg1"/>
                          </a:solidFill>
                          <a:effectLst/>
                          <a:latin typeface="微軟正黑體" panose="020B0604030504040204" pitchFamily="34" charset="-120"/>
                          <a:ea typeface="微軟正黑體" panose="020B0604030504040204" pitchFamily="34" charset="-120"/>
                        </a:rPr>
                        <a:t>104</a:t>
                      </a:r>
                      <a:r>
                        <a:rPr lang="zh-TW" sz="2400" b="1" kern="0" dirty="0">
                          <a:solidFill>
                            <a:schemeClr val="bg1"/>
                          </a:solidFill>
                          <a:effectLst/>
                          <a:latin typeface="微軟正黑體" panose="020B0604030504040204" pitchFamily="34" charset="-120"/>
                          <a:ea typeface="微軟正黑體" panose="020B0604030504040204" pitchFamily="34" charset="-120"/>
                        </a:rPr>
                        <a:t>學年度</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zh-TW" altLang="en-US"/>
                    </a:p>
                  </a:txBody>
                  <a:tcPr/>
                </a:tc>
                <a:extLst>
                  <a:ext uri="{0D108BD9-81ED-4DB2-BD59-A6C34878D82A}">
                    <a16:rowId xmlns:a16="http://schemas.microsoft.com/office/drawing/2014/main" xmlns="" val="2113950655"/>
                  </a:ext>
                </a:extLst>
              </a:tr>
              <a:tr h="363632">
                <a:tc gridSpan="2" vMerge="1">
                  <a:txBody>
                    <a:bodyPr/>
                    <a:lstStyle/>
                    <a:p>
                      <a:endParaRPr lang="zh-TW" altLang="en-US"/>
                    </a:p>
                  </a:txBody>
                  <a:tcPr/>
                </a:tc>
                <a:tc hMerge="1" vMerge="1">
                  <a:txBody>
                    <a:bodyPr/>
                    <a:lstStyle/>
                    <a:p>
                      <a:endParaRPr lang="zh-TW" altLang="en-US"/>
                    </a:p>
                  </a:txBody>
                  <a:tcPr/>
                </a:tc>
                <a:tc>
                  <a:txBody>
                    <a:bodyPr/>
                    <a:lstStyle/>
                    <a:p>
                      <a:pPr algn="ctr">
                        <a:spcBef>
                          <a:spcPts val="250"/>
                        </a:spcBef>
                        <a:spcAft>
                          <a:spcPts val="250"/>
                        </a:spcAft>
                      </a:pPr>
                      <a:r>
                        <a:rPr lang="zh-TW" sz="2400" b="1" kern="0" dirty="0">
                          <a:solidFill>
                            <a:schemeClr val="bg1"/>
                          </a:solidFill>
                          <a:effectLst/>
                          <a:latin typeface="微軟正黑體" panose="020B0604030504040204" pitchFamily="34" charset="-120"/>
                          <a:ea typeface="微軟正黑體" panose="020B0604030504040204" pitchFamily="34" charset="-120"/>
                        </a:rPr>
                        <a:t>目標</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86AB"/>
                    </a:solidFill>
                  </a:tcPr>
                </a:tc>
                <a:tc>
                  <a:txBody>
                    <a:bodyPr/>
                    <a:lstStyle/>
                    <a:p>
                      <a:pPr algn="ctr">
                        <a:spcBef>
                          <a:spcPts val="250"/>
                        </a:spcBef>
                        <a:spcAft>
                          <a:spcPts val="250"/>
                        </a:spcAft>
                      </a:pPr>
                      <a:r>
                        <a:rPr lang="zh-TW" sz="2400" b="1" kern="0">
                          <a:solidFill>
                            <a:schemeClr val="bg1"/>
                          </a:solidFill>
                          <a:effectLst/>
                          <a:latin typeface="微軟正黑體" panose="020B0604030504040204" pitchFamily="34" charset="-120"/>
                          <a:ea typeface="微軟正黑體" panose="020B0604030504040204" pitchFamily="34" charset="-120"/>
                        </a:rPr>
                        <a:t>績效</a:t>
                      </a:r>
                      <a:endPar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86AB"/>
                    </a:solidFill>
                  </a:tcPr>
                </a:tc>
                <a:tc>
                  <a:txBody>
                    <a:bodyPr/>
                    <a:lstStyle/>
                    <a:p>
                      <a:pPr algn="ctr">
                        <a:spcBef>
                          <a:spcPts val="250"/>
                        </a:spcBef>
                        <a:spcAft>
                          <a:spcPts val="250"/>
                        </a:spcAft>
                      </a:pPr>
                      <a:r>
                        <a:rPr lang="zh-TW" sz="2400" b="1" kern="0" dirty="0">
                          <a:solidFill>
                            <a:schemeClr val="bg1"/>
                          </a:solidFill>
                          <a:effectLst/>
                          <a:latin typeface="微軟正黑體" panose="020B0604030504040204" pitchFamily="34" charset="-120"/>
                          <a:ea typeface="微軟正黑體" panose="020B0604030504040204" pitchFamily="34" charset="-120"/>
                        </a:rPr>
                        <a:t>目標</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86AB"/>
                    </a:solidFill>
                  </a:tcPr>
                </a:tc>
                <a:tc>
                  <a:txBody>
                    <a:bodyPr/>
                    <a:lstStyle/>
                    <a:p>
                      <a:pPr algn="ctr">
                        <a:spcBef>
                          <a:spcPts val="250"/>
                        </a:spcBef>
                        <a:spcAft>
                          <a:spcPts val="250"/>
                        </a:spcAft>
                      </a:pPr>
                      <a:r>
                        <a:rPr lang="zh-TW" sz="2400" b="1" kern="0" dirty="0">
                          <a:solidFill>
                            <a:schemeClr val="bg1"/>
                          </a:solidFill>
                          <a:effectLst/>
                          <a:latin typeface="微軟正黑體" panose="020B0604030504040204" pitchFamily="34" charset="-120"/>
                          <a:ea typeface="微軟正黑體" panose="020B0604030504040204" pitchFamily="34" charset="-120"/>
                        </a:rPr>
                        <a:t>績效</a:t>
                      </a:r>
                      <a:endParaRPr lang="zh-TW" sz="2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86AB"/>
                    </a:solidFill>
                  </a:tcPr>
                </a:tc>
                <a:extLst>
                  <a:ext uri="{0D108BD9-81ED-4DB2-BD59-A6C34878D82A}">
                    <a16:rowId xmlns:a16="http://schemas.microsoft.com/office/drawing/2014/main" xmlns="" val="2786718504"/>
                  </a:ext>
                </a:extLst>
              </a:tr>
              <a:tr h="617781">
                <a:tc rowSpan="2">
                  <a:txBody>
                    <a:bodyPr/>
                    <a:lstStyle/>
                    <a:p>
                      <a:pPr marL="71755" marR="71755" algn="ct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部定指標</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學生創新研發件數</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15</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17</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20</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250"/>
                        </a:spcBef>
                        <a:spcAft>
                          <a:spcPts val="250"/>
                        </a:spcAft>
                        <a:buClrTx/>
                        <a:buSzTx/>
                        <a:buFontTx/>
                        <a:buNone/>
                        <a:tabLst/>
                        <a:defRPr/>
                      </a:pPr>
                      <a:r>
                        <a:rPr lang="en-US" sz="2400" b="0" kern="0" dirty="0">
                          <a:solidFill>
                            <a:schemeClr val="tx1"/>
                          </a:solidFill>
                          <a:effectLst/>
                          <a:latin typeface="微軟正黑體" panose="020B0604030504040204" pitchFamily="34" charset="-120"/>
                          <a:ea typeface="微軟正黑體" panose="020B0604030504040204" pitchFamily="34" charset="-120"/>
                        </a:rPr>
                        <a:t> </a:t>
                      </a:r>
                      <a:r>
                        <a:rPr lang="en-US" altLang="zh-TW" sz="2400" b="0" kern="0" dirty="0" smtClean="0">
                          <a:solidFill>
                            <a:schemeClr val="tx1"/>
                          </a:solidFill>
                          <a:effectLst/>
                          <a:latin typeface="微軟正黑體" panose="020B0604030504040204" pitchFamily="34" charset="-120"/>
                          <a:ea typeface="微軟正黑體" panose="020B0604030504040204" pitchFamily="34" charset="-120"/>
                        </a:rPr>
                        <a:t>22</a:t>
                      </a:r>
                      <a:r>
                        <a:rPr lang="zh-TW" altLang="zh-TW" sz="2400" b="0" kern="0" dirty="0" smtClean="0">
                          <a:solidFill>
                            <a:schemeClr val="tx1"/>
                          </a:solidFill>
                          <a:effectLst/>
                          <a:latin typeface="微軟正黑體" panose="020B0604030504040204" pitchFamily="34" charset="-120"/>
                          <a:ea typeface="微軟正黑體" panose="020B0604030504040204" pitchFamily="34" charset="-120"/>
                        </a:rPr>
                        <a:t>件</a:t>
                      </a:r>
                      <a:endParaRPr lang="zh-TW" altLang="zh-TW" sz="2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511818524"/>
                  </a:ext>
                </a:extLst>
              </a:tr>
              <a:tr h="617781">
                <a:tc vMerge="1">
                  <a:txBody>
                    <a:bodyPr/>
                    <a:lstStyle/>
                    <a:p>
                      <a:endParaRPr lang="zh-TW" altLang="en-US"/>
                    </a:p>
                  </a:txBody>
                  <a:tcPr/>
                </a:tc>
                <a:tc>
                  <a:txBody>
                    <a:bodyPr/>
                    <a:lstStyle/>
                    <a:p>
                      <a:pPr>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學生參加縣市級競賽獲獎隊數比率</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20%</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rgbClr val="FF0000"/>
                          </a:solidFill>
                          <a:effectLst/>
                          <a:latin typeface="微軟正黑體" panose="020B0604030504040204" pitchFamily="34" charset="-120"/>
                          <a:ea typeface="微軟正黑體" panose="020B0604030504040204" pitchFamily="34" charset="-120"/>
                        </a:rPr>
                        <a:t> </a:t>
                      </a:r>
                      <a:r>
                        <a:rPr lang="zh-TW" altLang="en-US" sz="2400" b="0" kern="0" dirty="0" smtClean="0">
                          <a:solidFill>
                            <a:srgbClr val="FF0000"/>
                          </a:solidFill>
                          <a:effectLst/>
                          <a:latin typeface="微軟正黑體" panose="020B0604030504040204" pitchFamily="34" charset="-120"/>
                          <a:ea typeface="微軟正黑體" panose="020B0604030504040204" pitchFamily="34" charset="-120"/>
                        </a:rPr>
                        <a:t>辦理中</a:t>
                      </a:r>
                      <a:endParaRPr lang="zh-TW" sz="2400" b="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3496723"/>
                  </a:ext>
                </a:extLst>
              </a:tr>
              <a:tr h="617781">
                <a:tc rowSpan="3">
                  <a:txBody>
                    <a:bodyPr/>
                    <a:lstStyle/>
                    <a:p>
                      <a:pPr marL="71755" marR="71755" algn="ct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校訂指標</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75000"/>
                      </a:schemeClr>
                    </a:solidFill>
                  </a:tcPr>
                </a:tc>
                <a:tc>
                  <a:txBody>
                    <a:bodyPr/>
                    <a:lstStyle/>
                    <a:p>
                      <a:pPr algn="just">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校內科展件數</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15</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17</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20</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250"/>
                        </a:spcBef>
                        <a:spcAft>
                          <a:spcPts val="250"/>
                        </a:spcAft>
                        <a:buClrTx/>
                        <a:buSzTx/>
                        <a:buFontTx/>
                        <a:buNone/>
                        <a:tabLst/>
                        <a:defRPr/>
                      </a:pPr>
                      <a:r>
                        <a:rPr lang="en-US" altLang="zh-TW" sz="2400" b="0" kern="0" dirty="0" smtClean="0">
                          <a:solidFill>
                            <a:schemeClr val="tx1"/>
                          </a:solidFill>
                          <a:effectLst/>
                          <a:latin typeface="微軟正黑體" panose="020B0604030504040204" pitchFamily="34" charset="-120"/>
                          <a:ea typeface="微軟正黑體" panose="020B0604030504040204" pitchFamily="34" charset="-120"/>
                        </a:rPr>
                        <a:t>35</a:t>
                      </a:r>
                      <a:r>
                        <a:rPr lang="zh-TW" altLang="zh-TW" sz="2400" b="0" kern="0" dirty="0" smtClean="0">
                          <a:solidFill>
                            <a:schemeClr val="tx1"/>
                          </a:solidFill>
                          <a:effectLst/>
                          <a:latin typeface="微軟正黑體" panose="020B0604030504040204" pitchFamily="34" charset="-120"/>
                          <a:ea typeface="微軟正黑體" panose="020B0604030504040204" pitchFamily="34" charset="-120"/>
                        </a:rPr>
                        <a:t>件</a:t>
                      </a:r>
                      <a:r>
                        <a:rPr lang="en-US" sz="2400" b="0" kern="0" dirty="0">
                          <a:solidFill>
                            <a:schemeClr val="tx1"/>
                          </a:solidFill>
                          <a:effectLst/>
                          <a:latin typeface="微軟正黑體" panose="020B0604030504040204" pitchFamily="34" charset="-120"/>
                          <a:ea typeface="微軟正黑體" panose="020B0604030504040204" pitchFamily="34" charset="-120"/>
                        </a:rPr>
                        <a:t> </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84947725"/>
                  </a:ext>
                </a:extLst>
              </a:tr>
              <a:tr h="617781">
                <a:tc vMerge="1">
                  <a:txBody>
                    <a:bodyPr/>
                    <a:lstStyle/>
                    <a:p>
                      <a:endParaRPr lang="zh-TW" altLang="en-US"/>
                    </a:p>
                  </a:txBody>
                  <a:tcPr/>
                </a:tc>
                <a:tc>
                  <a:txBody>
                    <a:bodyPr/>
                    <a:lstStyle/>
                    <a:p>
                      <a:pPr algn="just">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分區科展入選件數</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3</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altLang="zh-TW" sz="2400" b="0" kern="0" dirty="0" smtClean="0">
                          <a:solidFill>
                            <a:srgbClr val="FF0000"/>
                          </a:solidFill>
                          <a:effectLst/>
                          <a:latin typeface="微軟正黑體" panose="020B0604030504040204" pitchFamily="34" charset="-120"/>
                          <a:ea typeface="微軟正黑體" panose="020B0604030504040204" pitchFamily="34" charset="-120"/>
                        </a:rPr>
                        <a:t> </a:t>
                      </a:r>
                      <a:r>
                        <a:rPr lang="zh-TW" altLang="en-US" sz="2400" b="0" kern="0" dirty="0" smtClean="0">
                          <a:solidFill>
                            <a:srgbClr val="FF0000"/>
                          </a:solidFill>
                          <a:effectLst/>
                          <a:latin typeface="微軟正黑體" panose="020B0604030504040204" pitchFamily="34" charset="-120"/>
                          <a:ea typeface="微軟正黑體" panose="020B0604030504040204" pitchFamily="34" charset="-120"/>
                        </a:rPr>
                        <a:t>辦理中</a:t>
                      </a:r>
                      <a:endParaRPr lang="zh-TW" altLang="zh-TW" sz="2400" b="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13562470"/>
                  </a:ext>
                </a:extLst>
              </a:tr>
              <a:tr h="617781">
                <a:tc vMerge="1">
                  <a:txBody>
                    <a:bodyPr/>
                    <a:lstStyle/>
                    <a:p>
                      <a:endParaRPr lang="zh-TW" altLang="en-US"/>
                    </a:p>
                  </a:txBody>
                  <a:tcPr/>
                </a:tc>
                <a:tc>
                  <a:txBody>
                    <a:bodyPr/>
                    <a:lstStyle/>
                    <a:p>
                      <a:pPr algn="just">
                        <a:spcAft>
                          <a:spcPts val="0"/>
                        </a:spcAft>
                      </a:pPr>
                      <a:r>
                        <a:rPr lang="zh-TW" sz="2400" b="0" kern="0" dirty="0">
                          <a:solidFill>
                            <a:schemeClr val="tx1"/>
                          </a:solidFill>
                          <a:effectLst/>
                          <a:latin typeface="微軟正黑體" panose="020B0604030504040204" pitchFamily="34" charset="-120"/>
                          <a:ea typeface="微軟正黑體" panose="020B0604030504040204" pitchFamily="34" charset="-120"/>
                        </a:rPr>
                        <a:t>全國科學相關競賽入選數</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1</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400" b="0" kern="0" dirty="0">
                          <a:solidFill>
                            <a:schemeClr val="tx1"/>
                          </a:solidFill>
                          <a:effectLst/>
                          <a:latin typeface="微軟正黑體" panose="020B0604030504040204" pitchFamily="34" charset="-120"/>
                          <a:ea typeface="微軟正黑體" panose="020B0604030504040204" pitchFamily="34" charset="-120"/>
                        </a:rPr>
                        <a:t>2</a:t>
                      </a:r>
                      <a:r>
                        <a:rPr lang="zh-TW" sz="2400" b="0" kern="0" dirty="0">
                          <a:solidFill>
                            <a:schemeClr val="tx1"/>
                          </a:solidFill>
                          <a:effectLst/>
                          <a:latin typeface="微軟正黑體" panose="020B0604030504040204" pitchFamily="34" charset="-120"/>
                          <a:ea typeface="微軟正黑體" panose="020B0604030504040204" pitchFamily="34" charset="-120"/>
                        </a:rPr>
                        <a:t>件</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altLang="zh-TW" sz="2400" b="0" kern="0" dirty="0" smtClean="0">
                          <a:solidFill>
                            <a:srgbClr val="FF0000"/>
                          </a:solidFill>
                          <a:effectLst/>
                          <a:latin typeface="微軟正黑體" panose="020B0604030504040204" pitchFamily="34" charset="-120"/>
                          <a:ea typeface="微軟正黑體" panose="020B0604030504040204" pitchFamily="34" charset="-120"/>
                        </a:rPr>
                        <a:t> </a:t>
                      </a:r>
                      <a:r>
                        <a:rPr lang="zh-TW" altLang="en-US" sz="2400" b="0" kern="0" dirty="0" smtClean="0">
                          <a:solidFill>
                            <a:srgbClr val="FF0000"/>
                          </a:solidFill>
                          <a:effectLst/>
                          <a:latin typeface="微軟正黑體" panose="020B0604030504040204" pitchFamily="34" charset="-120"/>
                          <a:ea typeface="微軟正黑體" panose="020B0604030504040204" pitchFamily="34" charset="-120"/>
                        </a:rPr>
                        <a:t>辦理中</a:t>
                      </a:r>
                      <a:endParaRPr lang="zh-TW" altLang="zh-TW" sz="2400" b="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556592031"/>
                  </a:ext>
                </a:extLst>
              </a:tr>
            </a:tbl>
          </a:graphicData>
        </a:graphic>
      </p:graphicFrame>
      <p:grpSp>
        <p:nvGrpSpPr>
          <p:cNvPr id="16" name="群組 15"/>
          <p:cNvGrpSpPr/>
          <p:nvPr/>
        </p:nvGrpSpPr>
        <p:grpSpPr>
          <a:xfrm>
            <a:off x="0" y="5980410"/>
            <a:ext cx="4017337" cy="831850"/>
            <a:chOff x="0" y="5980410"/>
            <a:chExt cx="4017337" cy="831850"/>
          </a:xfrm>
        </p:grpSpPr>
        <p:pic>
          <p:nvPicPr>
            <p:cNvPr id="17" name="圖片 16"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71244937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98506" y="1271109"/>
            <a:ext cx="10561822" cy="3764740"/>
            <a:chOff x="521" y="837"/>
            <a:chExt cx="4718" cy="133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37"/>
              <a:ext cx="1189" cy="187"/>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質化成效</a:t>
              </a:r>
              <a:endParaRPr lang="en-US" altLang="ja-JP" sz="2800" dirty="0">
                <a:solidFill>
                  <a:schemeClr val="bg1"/>
                </a:solidFill>
                <a:ea typeface="標楷體" pitchFamily="65" charset="-120"/>
              </a:endParaRPr>
            </a:p>
          </p:txBody>
        </p:sp>
      </p:grpSp>
      <p:sp>
        <p:nvSpPr>
          <p:cNvPr id="16" name="矩形 15"/>
          <p:cNvSpPr/>
          <p:nvPr/>
        </p:nvSpPr>
        <p:spPr>
          <a:xfrm>
            <a:off x="1071508" y="1966532"/>
            <a:ext cx="9959546" cy="2492990"/>
          </a:xfrm>
          <a:prstGeom prst="rect">
            <a:avLst/>
          </a:prstGeom>
        </p:spPr>
        <p:txBody>
          <a:bodyPr wrap="square">
            <a:spAutoFit/>
          </a:bodyPr>
          <a:lstStyle/>
          <a:p>
            <a:pPr>
              <a:lnSpc>
                <a:spcPct val="130000"/>
              </a:lnSpc>
            </a:pPr>
            <a:r>
              <a:rPr lang="zh-TW" altLang="en-US" sz="2400" dirty="0" smtClean="0">
                <a:latin typeface="微軟正黑體" panose="020B0604030504040204" pitchFamily="34" charset="-120"/>
                <a:ea typeface="微軟正黑體" panose="020B0604030504040204" pitchFamily="34" charset="-120"/>
              </a:rPr>
              <a:t>科學教育活動是本校每年的重大活動之一，藉由辦理科學教育研習、科學實驗撰寫研習、科學實驗操作研習及科學教育參訪等活動，增進本校師生對科學實驗教育興趣並內化為自身學習動力，也因此促進了本校不論是在參加科學展覽競賽、專題及創意製作競賽、校內金頭腦創意競賽及旺宏科學獎競賽</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等競賽的佳績。</a:t>
            </a:r>
            <a:endParaRPr lang="en-US" altLang="zh-TW" sz="2400" dirty="0" smtClean="0">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103-8</a:t>
            </a:r>
            <a:r>
              <a:rPr lang="zh-TW" altLang="en-US" sz="4800" dirty="0">
                <a:latin typeface="微軟正黑體" panose="020B0604030504040204" pitchFamily="34" charset="-120"/>
                <a:ea typeface="微軟正黑體" panose="020B0604030504040204" pitchFamily="34" charset="-120"/>
              </a:rPr>
              <a:t>提升學生科學創新能力</a:t>
            </a:r>
          </a:p>
        </p:txBody>
      </p:sp>
      <p:grpSp>
        <p:nvGrpSpPr>
          <p:cNvPr id="17" name="群組 16"/>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50393784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076252"/>
            <a:ext cx="10561822" cy="4718639"/>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1445"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眼動儀科學研習</a:t>
              </a:r>
            </a:p>
          </p:txBody>
        </p:sp>
      </p:grpSp>
      <p:sp>
        <p:nvSpPr>
          <p:cNvPr id="16" name="文字方塊 15"/>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103-8</a:t>
            </a:r>
            <a:r>
              <a:rPr lang="zh-TW" altLang="en-US" sz="4800" dirty="0">
                <a:latin typeface="微軟正黑體" panose="020B0604030504040204" pitchFamily="34" charset="-120"/>
                <a:ea typeface="微軟正黑體" panose="020B0604030504040204" pitchFamily="34" charset="-120"/>
              </a:rPr>
              <a:t>提升學生科學創新能力</a:t>
            </a: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308" y="1772531"/>
            <a:ext cx="3899835"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536" y="2661663"/>
            <a:ext cx="4336931" cy="2882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群組 14"/>
          <p:cNvGrpSpPr/>
          <p:nvPr/>
        </p:nvGrpSpPr>
        <p:grpSpPr>
          <a:xfrm>
            <a:off x="0" y="5980410"/>
            <a:ext cx="4017337" cy="831850"/>
            <a:chOff x="0" y="5980410"/>
            <a:chExt cx="4017337" cy="831850"/>
          </a:xfrm>
        </p:grpSpPr>
        <p:pic>
          <p:nvPicPr>
            <p:cNvPr id="19" name="圖片 18" descr="校徽.jpg"/>
            <p:cNvPicPr>
              <a:picLocks noChangeAspect="1"/>
            </p:cNvPicPr>
            <p:nvPr/>
          </p:nvPicPr>
          <p:blipFill>
            <a:blip r:embed="rId4">
              <a:extLst>
                <a:ext uri="{BEBA8EAE-BF5A-486C-A8C5-ECC9F3942E4B}">
                  <a14:imgProps xmlns:a14="http://schemas.microsoft.com/office/drawing/2010/main">
                    <a14:imgLayer r:embed="rId5">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40179912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076252"/>
            <a:ext cx="10561822" cy="4718639"/>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1445"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科展實務製作</a:t>
              </a:r>
            </a:p>
          </p:txBody>
        </p:sp>
      </p:grpSp>
      <p:sp>
        <p:nvSpPr>
          <p:cNvPr id="16" name="文字方塊 15"/>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103-8</a:t>
            </a:r>
            <a:r>
              <a:rPr lang="zh-TW" altLang="en-US" sz="4800" dirty="0">
                <a:latin typeface="微軟正黑體" panose="020B0604030504040204" pitchFamily="34" charset="-120"/>
                <a:ea typeface="微軟正黑體" panose="020B0604030504040204" pitchFamily="34" charset="-120"/>
              </a:rPr>
              <a:t>提升學生科學創新能力</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724" y="1983515"/>
            <a:ext cx="3899834" cy="2592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1368" y="2678194"/>
            <a:ext cx="4068092" cy="27041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群組 16"/>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4">
              <a:extLst>
                <a:ext uri="{BEBA8EAE-BF5A-486C-A8C5-ECC9F3942E4B}">
                  <a14:imgProps xmlns:a14="http://schemas.microsoft.com/office/drawing/2010/main">
                    <a14:imgLayer r:embed="rId5">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30656217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076252"/>
            <a:ext cx="10561822" cy="4718639"/>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1445"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科學創意激發</a:t>
              </a:r>
            </a:p>
          </p:txBody>
        </p:sp>
      </p:grpSp>
      <p:sp>
        <p:nvSpPr>
          <p:cNvPr id="16" name="文字方塊 15"/>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103-8</a:t>
            </a:r>
            <a:r>
              <a:rPr lang="zh-TW" altLang="en-US" sz="4800" dirty="0">
                <a:latin typeface="微軟正黑體" panose="020B0604030504040204" pitchFamily="34" charset="-120"/>
                <a:ea typeface="微軟正黑體" panose="020B0604030504040204" pitchFamily="34" charset="-120"/>
              </a:rPr>
              <a:t>提升學生科學創新能力</a:t>
            </a: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822" y="1748793"/>
            <a:ext cx="3744416" cy="2488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179" y="2704354"/>
            <a:ext cx="4177616" cy="27769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群組 14"/>
          <p:cNvGrpSpPr/>
          <p:nvPr/>
        </p:nvGrpSpPr>
        <p:grpSpPr>
          <a:xfrm>
            <a:off x="0" y="5980410"/>
            <a:ext cx="4017337" cy="831850"/>
            <a:chOff x="0" y="5980410"/>
            <a:chExt cx="4017337" cy="831850"/>
          </a:xfrm>
        </p:grpSpPr>
        <p:pic>
          <p:nvPicPr>
            <p:cNvPr id="19" name="圖片 18" descr="校徽.jpg"/>
            <p:cNvPicPr>
              <a:picLocks noChangeAspect="1"/>
            </p:cNvPicPr>
            <p:nvPr/>
          </p:nvPicPr>
          <p:blipFill>
            <a:blip r:embed="rId4">
              <a:extLst>
                <a:ext uri="{BEBA8EAE-BF5A-486C-A8C5-ECC9F3942E4B}">
                  <a14:imgProps xmlns:a14="http://schemas.microsoft.com/office/drawing/2010/main">
                    <a14:imgLayer r:embed="rId5">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38591147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076252"/>
            <a:ext cx="10561822" cy="4718639"/>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2266"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自然科學博物館校外教學參觀</a:t>
              </a:r>
            </a:p>
          </p:txBody>
        </p:sp>
      </p:grpSp>
      <p:sp>
        <p:nvSpPr>
          <p:cNvPr id="16" name="文字方塊 15"/>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103-8</a:t>
            </a:r>
            <a:r>
              <a:rPr lang="zh-TW" altLang="en-US" sz="4800" dirty="0">
                <a:latin typeface="微軟正黑體" panose="020B0604030504040204" pitchFamily="34" charset="-120"/>
                <a:ea typeface="微軟正黑體" panose="020B0604030504040204" pitchFamily="34" charset="-120"/>
              </a:rPr>
              <a:t>提升學生科學創新能力</a:t>
            </a:r>
          </a:p>
        </p:txBody>
      </p:sp>
      <p:pic>
        <p:nvPicPr>
          <p:cNvPr id="15" name="Picture 2" descr="D:\Google 雲端硬碟\104設備組\32優質化\1050121科博館校外教學照片\P121619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7942" y="1983515"/>
            <a:ext cx="3858858" cy="2342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3" descr="D:\Google 雲端硬碟\104設備組\32優質化\1050121科博館校外教學照片\P12162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825" y="2914222"/>
            <a:ext cx="3849860" cy="2443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grpSp>
        <p:nvGrpSpPr>
          <p:cNvPr id="17" name="群組 16"/>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4">
              <a:extLst>
                <a:ext uri="{BEBA8EAE-BF5A-486C-A8C5-ECC9F3942E4B}">
                  <a14:imgProps xmlns:a14="http://schemas.microsoft.com/office/drawing/2010/main">
                    <a14:imgLayer r:embed="rId5">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33037918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89920" y="866690"/>
            <a:ext cx="10561822" cy="4865005"/>
            <a:chOff x="521" y="869"/>
            <a:chExt cx="4718" cy="1303"/>
          </a:xfrm>
        </p:grpSpPr>
        <p:sp>
          <p:nvSpPr>
            <p:cNvPr id="10" name="AutoShape 5"/>
            <p:cNvSpPr>
              <a:spLocks noChangeArrowheads="1"/>
            </p:cNvSpPr>
            <p:nvPr/>
          </p:nvSpPr>
          <p:spPr bwMode="auto">
            <a:xfrm>
              <a:off x="521" y="930"/>
              <a:ext cx="4718" cy="1242"/>
            </a:xfrm>
            <a:prstGeom prst="roundRect">
              <a:avLst>
                <a:gd name="adj" fmla="val 7542"/>
              </a:avLst>
            </a:prstGeom>
            <a:solidFill>
              <a:schemeClr val="accent1">
                <a:lumMod val="20000"/>
                <a:lumOff val="80000"/>
              </a:schemeClr>
            </a:soli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9"/>
              <a:ext cx="1189" cy="118"/>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學校願景</a:t>
              </a:r>
              <a:endParaRPr lang="en-US" altLang="ja-JP" sz="2800" dirty="0">
                <a:solidFill>
                  <a:schemeClr val="bg1"/>
                </a:solidFill>
                <a:ea typeface="標楷體" pitchFamily="65" charset="-120"/>
              </a:endParaRPr>
            </a:p>
          </p:txBody>
        </p:sp>
      </p:grpSp>
      <p:sp>
        <p:nvSpPr>
          <p:cNvPr id="7" name="文字方塊 6"/>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學校簡介</a:t>
            </a:r>
            <a:endParaRPr lang="zh-TW" altLang="en-US" sz="5400" dirty="0">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1239943" y="1207379"/>
            <a:ext cx="9712112" cy="4524315"/>
          </a:xfrm>
          <a:prstGeom prst="rect">
            <a:avLst/>
          </a:prstGeom>
          <a:noFill/>
        </p:spPr>
        <p:txBody>
          <a:bodyPr wrap="square" rtlCol="0">
            <a:spAutoFit/>
          </a:bodyPr>
          <a:lstStyle/>
          <a:p>
            <a:pPr>
              <a:lnSpc>
                <a:spcPct val="150000"/>
              </a:lnSpc>
            </a:pPr>
            <a:r>
              <a:rPr lang="zh-TW" altLang="en-US" sz="2400" dirty="0" smtClean="0">
                <a:latin typeface="微軟正黑體" panose="020B0604030504040204" pitchFamily="34" charset="-120"/>
                <a:ea typeface="微軟正黑體" panose="020B0604030504040204" pitchFamily="34" charset="-120"/>
              </a:rPr>
              <a:t>        本校</a:t>
            </a:r>
            <a:r>
              <a:rPr lang="zh-TW" altLang="en-US" sz="2400" dirty="0">
                <a:latin typeface="微軟正黑體" panose="020B0604030504040204" pitchFamily="34" charset="-120"/>
                <a:ea typeface="微軟正黑體" panose="020B0604030504040204" pitchFamily="34" charset="-120"/>
              </a:rPr>
              <a:t>創立於民國</a:t>
            </a:r>
            <a:r>
              <a:rPr lang="en-US" altLang="zh-TW" sz="2400" dirty="0">
                <a:latin typeface="微軟正黑體" panose="020B0604030504040204" pitchFamily="34" charset="-120"/>
                <a:ea typeface="微軟正黑體" panose="020B0604030504040204" pitchFamily="34" charset="-120"/>
              </a:rPr>
              <a:t>26</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1937</a:t>
            </a:r>
            <a:r>
              <a:rPr lang="zh-TW" altLang="en-US" sz="2400" dirty="0">
                <a:latin typeface="微軟正黑體" panose="020B0604030504040204" pitchFamily="34" charset="-120"/>
                <a:ea typeface="微軟正黑體" panose="020B0604030504040204" pitchFamily="34" charset="-120"/>
              </a:rPr>
              <a:t>年）是一所具有優良傳統且具歷史之技職學校，創校至今，經歷任校長精心擘畫學校發展願景，奠下優良校風及辦學績效，</a:t>
            </a:r>
            <a:r>
              <a:rPr lang="zh-TW" altLang="en-US" sz="2400" dirty="0" smtClean="0">
                <a:latin typeface="微軟正黑體" panose="020B0604030504040204" pitchFamily="34" charset="-120"/>
                <a:ea typeface="微軟正黑體" panose="020B0604030504040204" pitchFamily="34" charset="-120"/>
              </a:rPr>
              <a:t>連續多年</a:t>
            </a:r>
            <a:r>
              <a:rPr lang="zh-TW" altLang="en-US" sz="2400" dirty="0">
                <a:latin typeface="微軟正黑體" panose="020B0604030504040204" pitchFamily="34" charset="-120"/>
                <a:ea typeface="微軟正黑體" panose="020B0604030504040204" pitchFamily="34" charset="-120"/>
              </a:rPr>
              <a:t>榮獲教育部評選為優質化獎助</a:t>
            </a:r>
            <a:r>
              <a:rPr lang="zh-TW" altLang="en-US" sz="2400" dirty="0" smtClean="0">
                <a:latin typeface="微軟正黑體" panose="020B0604030504040204" pitchFamily="34" charset="-120"/>
                <a:ea typeface="微軟正黑體" panose="020B0604030504040204" pitchFamily="34" charset="-120"/>
              </a:rPr>
              <a:t>學校，</a:t>
            </a:r>
            <a:r>
              <a:rPr lang="zh-TW" altLang="en-US" sz="2400" dirty="0">
                <a:latin typeface="微軟正黑體" panose="020B0604030504040204" pitchFamily="34" charset="-120"/>
                <a:ea typeface="微軟正黑體" panose="020B0604030504040204" pitchFamily="34" charset="-120"/>
              </a:rPr>
              <a:t>展望未來，學校發展願景明訂如下：</a:t>
            </a:r>
          </a:p>
          <a:p>
            <a:pPr>
              <a:lnSpc>
                <a:spcPct val="150000"/>
              </a:lnSpc>
            </a:pPr>
            <a:r>
              <a:rPr lang="zh-TW" altLang="en-US" sz="2400" b="1" dirty="0">
                <a:latin typeface="微軟正黑體" panose="020B0604030504040204" pitchFamily="34" charset="-120"/>
                <a:ea typeface="微軟正黑體" panose="020B0604030504040204" pitchFamily="34" charset="-120"/>
              </a:rPr>
              <a:t>一、建構「和諧、效率、廉能、品質、創新」優質友善校園。</a:t>
            </a:r>
          </a:p>
          <a:p>
            <a:pPr>
              <a:lnSpc>
                <a:spcPct val="150000"/>
              </a:lnSpc>
            </a:pPr>
            <a:r>
              <a:rPr lang="zh-TW" altLang="en-US" sz="2400" b="1" dirty="0">
                <a:latin typeface="微軟正黑體" panose="020B0604030504040204" pitchFamily="34" charset="-120"/>
                <a:ea typeface="微軟正黑體" panose="020B0604030504040204" pitchFamily="34" charset="-120"/>
              </a:rPr>
              <a:t>二、輔導學生多元選擇、適性發展。</a:t>
            </a:r>
          </a:p>
          <a:p>
            <a:pPr>
              <a:lnSpc>
                <a:spcPct val="150000"/>
              </a:lnSpc>
            </a:pPr>
            <a:r>
              <a:rPr lang="zh-TW" altLang="en-US" sz="2400" b="1" dirty="0">
                <a:latin typeface="微軟正黑體" panose="020B0604030504040204" pitchFamily="34" charset="-120"/>
                <a:ea typeface="微軟正黑體" panose="020B0604030504040204" pitchFamily="34" charset="-120"/>
              </a:rPr>
              <a:t>三、推動「全人教育」、「人格教育」及「人文教育」。</a:t>
            </a:r>
          </a:p>
          <a:p>
            <a:pPr>
              <a:lnSpc>
                <a:spcPct val="150000"/>
              </a:lnSpc>
            </a:pPr>
            <a:r>
              <a:rPr lang="zh-TW" altLang="en-US" sz="2400" b="1" dirty="0">
                <a:latin typeface="微軟正黑體" panose="020B0604030504040204" pitchFamily="34" charset="-120"/>
                <a:ea typeface="微軟正黑體" panose="020B0604030504040204" pitchFamily="34" charset="-120"/>
              </a:rPr>
              <a:t>四、培育有信心、有價值、有尊嚴及自我實現的學生。</a:t>
            </a:r>
          </a:p>
        </p:txBody>
      </p:sp>
      <p:grpSp>
        <p:nvGrpSpPr>
          <p:cNvPr id="12" name="群組 11"/>
          <p:cNvGrpSpPr/>
          <p:nvPr/>
        </p:nvGrpSpPr>
        <p:grpSpPr>
          <a:xfrm>
            <a:off x="0" y="5988293"/>
            <a:ext cx="4017337" cy="831850"/>
            <a:chOff x="0" y="5980410"/>
            <a:chExt cx="4017337" cy="831850"/>
          </a:xfrm>
        </p:grpSpPr>
        <p:pic>
          <p:nvPicPr>
            <p:cNvPr id="13" name="圖片 12"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4635386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076252"/>
            <a:ext cx="10561822" cy="4718639"/>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2266"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校內科學展覽競賽</a:t>
              </a:r>
            </a:p>
          </p:txBody>
        </p:sp>
      </p:grpSp>
      <p:sp>
        <p:nvSpPr>
          <p:cNvPr id="16" name="文字方塊 15"/>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103-8</a:t>
            </a:r>
            <a:r>
              <a:rPr lang="zh-TW" altLang="en-US" sz="4800" dirty="0">
                <a:latin typeface="微軟正黑體" panose="020B0604030504040204" pitchFamily="34" charset="-120"/>
                <a:ea typeface="微軟正黑體" panose="020B0604030504040204" pitchFamily="34" charset="-120"/>
              </a:rPr>
              <a:t>提升學生科學創新能力</a:t>
            </a:r>
          </a:p>
        </p:txBody>
      </p:sp>
      <p:pic>
        <p:nvPicPr>
          <p:cNvPr id="18" name="Picture 3" descr="D:\Google 雲端硬碟\104設備組\32優質化\1050302秀工校內科展\IMAG04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8223" y="1825625"/>
            <a:ext cx="5214161" cy="2251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Picture 2" descr="D:\Google 雲端硬碟\104設備組\32優質化\1050302秀工校內科展\IMAG04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4872" y="2739176"/>
            <a:ext cx="5214161" cy="2675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grpSp>
        <p:nvGrpSpPr>
          <p:cNvPr id="15" name="群組 14"/>
          <p:cNvGrpSpPr/>
          <p:nvPr/>
        </p:nvGrpSpPr>
        <p:grpSpPr>
          <a:xfrm>
            <a:off x="0" y="5980410"/>
            <a:ext cx="4017337" cy="831850"/>
            <a:chOff x="0" y="5980410"/>
            <a:chExt cx="4017337" cy="831850"/>
          </a:xfrm>
        </p:grpSpPr>
        <p:pic>
          <p:nvPicPr>
            <p:cNvPr id="19" name="圖片 18" descr="校徽.jpg"/>
            <p:cNvPicPr>
              <a:picLocks noChangeAspect="1"/>
            </p:cNvPicPr>
            <p:nvPr/>
          </p:nvPicPr>
          <p:blipFill>
            <a:blip r:embed="rId4">
              <a:extLst>
                <a:ext uri="{BEBA8EAE-BF5A-486C-A8C5-ECC9F3942E4B}">
                  <a14:imgProps xmlns:a14="http://schemas.microsoft.com/office/drawing/2010/main">
                    <a14:imgLayer r:embed="rId5">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45295566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子計畫概況及成果</a:t>
            </a:r>
            <a:endParaRPr lang="zh-TW" altLang="en-US" sz="5400"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724485" y="1600597"/>
            <a:ext cx="10743027" cy="374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rPr>
              <a:t>103-9  </a:t>
            </a: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提升教師專業發展計畫</a:t>
            </a:r>
            <a:endPar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承辦單位：教務處</a:t>
            </a:r>
            <a:endPar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895304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103-9  </a:t>
            </a:r>
            <a:r>
              <a:rPr lang="zh-TW" altLang="en-US" sz="4800" dirty="0">
                <a:latin typeface="微軟正黑體" panose="020B0604030504040204" pitchFamily="34" charset="-120"/>
                <a:ea typeface="微軟正黑體" panose="020B0604030504040204" pitchFamily="34" charset="-120"/>
              </a:rPr>
              <a:t>提升教師專業發展計畫</a:t>
            </a:r>
          </a:p>
        </p:txBody>
      </p:sp>
      <p:sp>
        <p:nvSpPr>
          <p:cNvPr id="9" name="文字方塊 8"/>
          <p:cNvSpPr txBox="1"/>
          <p:nvPr/>
        </p:nvSpPr>
        <p:spPr>
          <a:xfrm>
            <a:off x="3402780" y="1192728"/>
            <a:ext cx="5386438" cy="4696670"/>
          </a:xfrm>
          <a:prstGeom prst="rect">
            <a:avLst/>
          </a:prstGeom>
          <a:noFill/>
        </p:spPr>
        <p:txBody>
          <a:bodyPr wrap="square" rtlCol="0">
            <a:spAutoFit/>
          </a:bodyPr>
          <a:lstStyle/>
          <a:p>
            <a:pPr algn="ctr">
              <a:lnSpc>
                <a:spcPct val="170000"/>
              </a:lnSpc>
            </a:pPr>
            <a:r>
              <a:rPr lang="zh-TW" altLang="en-US" sz="4800" b="1" dirty="0" smtClean="0">
                <a:latin typeface="微軟正黑體" panose="020B0604030504040204" pitchFamily="34" charset="-120"/>
                <a:ea typeface="微軟正黑體" panose="020B0604030504040204" pitchFamily="34" charset="-120"/>
              </a:rPr>
              <a:t>辦理項目</a:t>
            </a:r>
            <a:endParaRPr lang="en-US" altLang="zh-TW" sz="2000" dirty="0" smtClean="0">
              <a:latin typeface="微軟正黑體" panose="020B0604030504040204" pitchFamily="34" charset="-120"/>
              <a:ea typeface="微軟正黑體" panose="020B0604030504040204" pitchFamily="34" charset="-120"/>
            </a:endParaRPr>
          </a:p>
          <a:p>
            <a:pPr>
              <a:lnSpc>
                <a:spcPct val="170000"/>
              </a:lnSpc>
            </a:pPr>
            <a:r>
              <a:rPr lang="en-US" altLang="zh-TW" sz="3200" dirty="0" smtClean="0">
                <a:latin typeface="微軟正黑體" panose="020B0604030504040204" pitchFamily="34" charset="-120"/>
                <a:ea typeface="微軟正黑體" panose="020B0604030504040204" pitchFamily="34" charset="-120"/>
              </a:rPr>
              <a:t>1.</a:t>
            </a:r>
            <a:r>
              <a:rPr lang="zh-TW" altLang="en-US" sz="3200" dirty="0" smtClean="0">
                <a:latin typeface="微軟正黑體" panose="020B0604030504040204" pitchFamily="34" charset="-120"/>
                <a:ea typeface="微軟正黑體" panose="020B0604030504040204" pitchFamily="34" charset="-120"/>
              </a:rPr>
              <a:t>教師</a:t>
            </a:r>
            <a:r>
              <a:rPr lang="zh-TW" altLang="en-US" sz="3200" dirty="0">
                <a:latin typeface="微軟正黑體" panose="020B0604030504040204" pitchFamily="34" charset="-120"/>
                <a:ea typeface="微軟正黑體" panose="020B0604030504040204" pitchFamily="34" charset="-120"/>
              </a:rPr>
              <a:t>專業發展研習</a:t>
            </a:r>
          </a:p>
          <a:p>
            <a:pPr>
              <a:lnSpc>
                <a:spcPct val="170000"/>
              </a:lnSpc>
            </a:pPr>
            <a:r>
              <a:rPr lang="en-US" altLang="zh-TW" sz="3200" dirty="0" smtClean="0">
                <a:latin typeface="微軟正黑體" panose="020B0604030504040204" pitchFamily="34" charset="-120"/>
                <a:ea typeface="微軟正黑體" panose="020B0604030504040204" pitchFamily="34" charset="-120"/>
              </a:rPr>
              <a:t>2.</a:t>
            </a:r>
            <a:r>
              <a:rPr lang="zh-TW" altLang="en-US" sz="3200" dirty="0" smtClean="0">
                <a:latin typeface="微軟正黑體" panose="020B0604030504040204" pitchFamily="34" charset="-120"/>
                <a:ea typeface="微軟正黑體" panose="020B0604030504040204" pitchFamily="34" charset="-120"/>
              </a:rPr>
              <a:t>教師</a:t>
            </a:r>
            <a:r>
              <a:rPr lang="zh-TW" altLang="en-US" sz="3200" dirty="0">
                <a:latin typeface="微軟正黑體" panose="020B0604030504040204" pitchFamily="34" charset="-120"/>
                <a:ea typeface="微軟正黑體" panose="020B0604030504040204" pitchFamily="34" charset="-120"/>
              </a:rPr>
              <a:t>教學</a:t>
            </a:r>
            <a:r>
              <a:rPr lang="zh-TW" altLang="en-US" sz="3200" dirty="0" smtClean="0">
                <a:latin typeface="微軟正黑體" panose="020B0604030504040204" pitchFamily="34" charset="-120"/>
                <a:ea typeface="微軟正黑體" panose="020B0604030504040204" pitchFamily="34" charset="-120"/>
              </a:rPr>
              <a:t>演示（公開</a:t>
            </a:r>
            <a:r>
              <a:rPr lang="zh-TW" altLang="en-US" sz="3200" dirty="0">
                <a:latin typeface="微軟正黑體" panose="020B0604030504040204" pitchFamily="34" charset="-120"/>
                <a:ea typeface="微軟正黑體" panose="020B0604030504040204" pitchFamily="34" charset="-120"/>
              </a:rPr>
              <a:t>觀</a:t>
            </a:r>
            <a:r>
              <a:rPr lang="zh-TW" altLang="en-US" sz="3200" dirty="0" smtClean="0">
                <a:latin typeface="微軟正黑體" panose="020B0604030504040204" pitchFamily="34" charset="-120"/>
                <a:ea typeface="微軟正黑體" panose="020B0604030504040204" pitchFamily="34" charset="-120"/>
              </a:rPr>
              <a:t>課）</a:t>
            </a:r>
            <a:endParaRPr lang="en-US" altLang="zh-TW" sz="3200" dirty="0">
              <a:latin typeface="微軟正黑體" panose="020B0604030504040204" pitchFamily="34" charset="-120"/>
              <a:ea typeface="微軟正黑體" panose="020B0604030504040204" pitchFamily="34" charset="-120"/>
            </a:endParaRPr>
          </a:p>
          <a:p>
            <a:pPr>
              <a:lnSpc>
                <a:spcPct val="170000"/>
              </a:lnSpc>
            </a:pPr>
            <a:r>
              <a:rPr lang="en-US" altLang="zh-TW" sz="3200" dirty="0" smtClean="0">
                <a:latin typeface="微軟正黑體" panose="020B0604030504040204" pitchFamily="34" charset="-120"/>
                <a:ea typeface="微軟正黑體" panose="020B0604030504040204" pitchFamily="34" charset="-120"/>
              </a:rPr>
              <a:t>3.</a:t>
            </a:r>
            <a:r>
              <a:rPr lang="zh-TW" altLang="en-US" sz="3200" dirty="0" smtClean="0">
                <a:latin typeface="微軟正黑體" panose="020B0604030504040204" pitchFamily="34" charset="-120"/>
                <a:ea typeface="微軟正黑體" panose="020B0604030504040204" pitchFamily="34" charset="-120"/>
              </a:rPr>
              <a:t>教師</a:t>
            </a:r>
            <a:r>
              <a:rPr lang="zh-TW" altLang="en-US" sz="3200" dirty="0">
                <a:latin typeface="微軟正黑體" panose="020B0604030504040204" pitchFamily="34" charset="-120"/>
                <a:ea typeface="微軟正黑體" panose="020B0604030504040204" pitchFamily="34" charset="-120"/>
              </a:rPr>
              <a:t>教學檔案建置</a:t>
            </a:r>
          </a:p>
          <a:p>
            <a:pPr>
              <a:lnSpc>
                <a:spcPct val="170000"/>
              </a:lnSpc>
            </a:pPr>
            <a:r>
              <a:rPr lang="en-US" altLang="zh-TW" sz="3200" dirty="0" smtClean="0">
                <a:latin typeface="微軟正黑體" panose="020B0604030504040204" pitchFamily="34" charset="-120"/>
                <a:ea typeface="微軟正黑體" panose="020B0604030504040204" pitchFamily="34" charset="-120"/>
              </a:rPr>
              <a:t>4.</a:t>
            </a:r>
            <a:r>
              <a:rPr lang="zh-TW" altLang="en-US" sz="3200" dirty="0" smtClean="0">
                <a:latin typeface="微軟正黑體" panose="020B0604030504040204" pitchFamily="34" charset="-120"/>
                <a:ea typeface="微軟正黑體" panose="020B0604030504040204" pitchFamily="34" charset="-120"/>
              </a:rPr>
              <a:t>教師</a:t>
            </a:r>
            <a:r>
              <a:rPr lang="zh-TW" altLang="en-US" sz="3200" dirty="0">
                <a:latin typeface="微軟正黑體" panose="020B0604030504040204" pitchFamily="34" charset="-120"/>
                <a:ea typeface="微軟正黑體" panose="020B0604030504040204" pitchFamily="34" charset="-120"/>
              </a:rPr>
              <a:t>專業學習社群</a:t>
            </a: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786764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325393" y="1617891"/>
            <a:ext cx="11541211" cy="3785652"/>
          </a:xfrm>
          <a:prstGeom prst="rect">
            <a:avLst/>
          </a:prstGeom>
          <a:noFill/>
        </p:spPr>
        <p:txBody>
          <a:bodyPr wrap="square" rtlCol="0">
            <a:spAutoFit/>
          </a:bodyPr>
          <a:lstStyle/>
          <a:p>
            <a:pPr algn="ctr">
              <a:lnSpc>
                <a:spcPct val="150000"/>
              </a:lnSpc>
            </a:pPr>
            <a:r>
              <a:rPr lang="zh-TW" altLang="en-US" sz="4800" b="1" dirty="0">
                <a:latin typeface="微軟正黑體" panose="020B0604030504040204" pitchFamily="34" charset="-120"/>
                <a:ea typeface="微軟正黑體" panose="020B0604030504040204" pitchFamily="34" charset="-120"/>
              </a:rPr>
              <a:t>預期</a:t>
            </a:r>
            <a:r>
              <a:rPr lang="zh-TW" altLang="en-US" sz="4800" b="1" dirty="0" smtClean="0">
                <a:latin typeface="微軟正黑體" panose="020B0604030504040204" pitchFamily="34" charset="-120"/>
                <a:ea typeface="微軟正黑體" panose="020B0604030504040204" pitchFamily="34" charset="-120"/>
              </a:rPr>
              <a:t>效益</a:t>
            </a:r>
          </a:p>
          <a:p>
            <a:pPr>
              <a:lnSpc>
                <a:spcPct val="150000"/>
              </a:lnSpc>
            </a:pPr>
            <a:r>
              <a:rPr lang="en-US" altLang="zh-TW" sz="2800" dirty="0">
                <a:latin typeface="微軟正黑體" panose="020B0604030504040204" pitchFamily="34" charset="-120"/>
                <a:ea typeface="微軟正黑體" panose="020B0604030504040204" pitchFamily="34" charset="-120"/>
              </a:rPr>
              <a:t>1. </a:t>
            </a:r>
            <a:r>
              <a:rPr lang="zh-TW" altLang="en-US" sz="2800" dirty="0">
                <a:latin typeface="微軟正黑體" panose="020B0604030504040204" pitchFamily="34" charset="-120"/>
                <a:ea typeface="微軟正黑體" panose="020B0604030504040204" pitchFamily="34" charset="-120"/>
              </a:rPr>
              <a:t>辦理各科教師專業發展研習，以增進教師專業素養。</a:t>
            </a:r>
          </a:p>
          <a:p>
            <a:pPr>
              <a:lnSpc>
                <a:spcPct val="150000"/>
              </a:lnSpc>
            </a:pPr>
            <a:r>
              <a:rPr lang="en-US" altLang="zh-TW" sz="2800" dirty="0">
                <a:latin typeface="微軟正黑體" panose="020B0604030504040204" pitchFamily="34" charset="-120"/>
                <a:ea typeface="微軟正黑體" panose="020B0604030504040204" pitchFamily="34" charset="-120"/>
              </a:rPr>
              <a:t>2. </a:t>
            </a:r>
            <a:r>
              <a:rPr lang="zh-TW" altLang="en-US" sz="2800" dirty="0">
                <a:latin typeface="微軟正黑體" panose="020B0604030504040204" pitchFamily="34" charset="-120"/>
                <a:ea typeface="微軟正黑體" panose="020B0604030504040204" pitchFamily="34" charset="-120"/>
              </a:rPr>
              <a:t>辦理各科教師教學演示</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公開觀課</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，精進教師專業成長，提升教學品質。</a:t>
            </a:r>
          </a:p>
          <a:p>
            <a:pPr>
              <a:lnSpc>
                <a:spcPct val="150000"/>
              </a:lnSpc>
            </a:pPr>
            <a:r>
              <a:rPr lang="en-US" altLang="zh-TW" sz="2800" dirty="0">
                <a:latin typeface="微軟正黑體" panose="020B0604030504040204" pitchFamily="34" charset="-120"/>
                <a:ea typeface="微軟正黑體" panose="020B0604030504040204" pitchFamily="34" charset="-120"/>
              </a:rPr>
              <a:t>3. </a:t>
            </a:r>
            <a:r>
              <a:rPr lang="zh-TW" altLang="en-US" sz="2800" dirty="0">
                <a:latin typeface="微軟正黑體" panose="020B0604030504040204" pitchFamily="34" charset="-120"/>
                <a:ea typeface="微軟正黑體" panose="020B0604030504040204" pitchFamily="34" charset="-120"/>
              </a:rPr>
              <a:t>建置各科教師教學檔案，以提供學生學習平台，並增進學生學習效果。</a:t>
            </a:r>
          </a:p>
          <a:p>
            <a:pPr>
              <a:lnSpc>
                <a:spcPct val="150000"/>
              </a:lnSpc>
            </a:pPr>
            <a:r>
              <a:rPr lang="en-US" altLang="zh-TW" sz="2800" dirty="0">
                <a:latin typeface="微軟正黑體" panose="020B0604030504040204" pitchFamily="34" charset="-120"/>
                <a:ea typeface="微軟正黑體" panose="020B0604030504040204" pitchFamily="34" charset="-120"/>
              </a:rPr>
              <a:t>4. </a:t>
            </a:r>
            <a:r>
              <a:rPr lang="zh-TW" altLang="en-US" sz="2800" dirty="0">
                <a:latin typeface="微軟正黑體" panose="020B0604030504040204" pitchFamily="34" charset="-120"/>
                <a:ea typeface="微軟正黑體" panose="020B0604030504040204" pitchFamily="34" charset="-120"/>
              </a:rPr>
              <a:t>推動教師專業學習社群，促進教學實務的改進，提升學生學習的成效。</a:t>
            </a:r>
          </a:p>
        </p:txBody>
      </p:sp>
      <p:sp>
        <p:nvSpPr>
          <p:cNvPr id="8" name="文字方塊 7"/>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103-9  </a:t>
            </a:r>
            <a:r>
              <a:rPr lang="zh-TW" altLang="en-US" sz="4800" dirty="0">
                <a:latin typeface="微軟正黑體" panose="020B0604030504040204" pitchFamily="34" charset="-120"/>
                <a:ea typeface="微軟正黑體" panose="020B0604030504040204" pitchFamily="34" charset="-120"/>
              </a:rPr>
              <a:t>提升教師專業發展計畫</a:t>
            </a:r>
          </a:p>
        </p:txBody>
      </p:sp>
      <p:grpSp>
        <p:nvGrpSpPr>
          <p:cNvPr id="7" name="群組 6"/>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2943783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814634" y="1064341"/>
            <a:ext cx="10561822" cy="4961809"/>
            <a:chOff x="521" y="864"/>
            <a:chExt cx="4718" cy="1308"/>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4"/>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量化成效</a:t>
              </a:r>
              <a:endParaRPr lang="en-US" altLang="ja-JP" sz="2800" dirty="0">
                <a:solidFill>
                  <a:schemeClr val="bg1"/>
                </a:solidFill>
                <a:ea typeface="標楷體" pitchFamily="65" charset="-120"/>
              </a:endParaRPr>
            </a:p>
          </p:txBody>
        </p:sp>
      </p:grpSp>
      <p:sp>
        <p:nvSpPr>
          <p:cNvPr id="15" name="文字方塊 14"/>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103-9  </a:t>
            </a:r>
            <a:r>
              <a:rPr lang="zh-TW" altLang="en-US" sz="4800" dirty="0">
                <a:latin typeface="微軟正黑體" panose="020B0604030504040204" pitchFamily="34" charset="-120"/>
                <a:ea typeface="微軟正黑體" panose="020B0604030504040204" pitchFamily="34" charset="-120"/>
              </a:rPr>
              <a:t>提升教師專業發展計畫</a:t>
            </a:r>
          </a:p>
        </p:txBody>
      </p:sp>
      <p:graphicFrame>
        <p:nvGraphicFramePr>
          <p:cNvPr id="16" name="表格 15"/>
          <p:cNvGraphicFramePr>
            <a:graphicFrameLocks noGrp="1"/>
          </p:cNvGraphicFramePr>
          <p:nvPr>
            <p:extLst>
              <p:ext uri="{D42A27DB-BD31-4B8C-83A1-F6EECF244321}">
                <p14:modId xmlns:p14="http://schemas.microsoft.com/office/powerpoint/2010/main" val="933600034"/>
              </p:ext>
            </p:extLst>
          </p:nvPr>
        </p:nvGraphicFramePr>
        <p:xfrm>
          <a:off x="1296201" y="1724357"/>
          <a:ext cx="9590104" cy="3987128"/>
        </p:xfrm>
        <a:graphic>
          <a:graphicData uri="http://schemas.openxmlformats.org/drawingml/2006/table">
            <a:tbl>
              <a:tblPr firstRow="1" firstCol="1" lastRow="1" lastCol="1" bandRow="1" bandCol="1">
                <a:tableStyleId>{8799B23B-EC83-4686-B30A-512413B5E67A}</a:tableStyleId>
              </a:tblPr>
              <a:tblGrid>
                <a:gridCol w="757682">
                  <a:extLst>
                    <a:ext uri="{9D8B030D-6E8A-4147-A177-3AD203B41FA5}">
                      <a16:colId xmlns:a16="http://schemas.microsoft.com/office/drawing/2014/main" xmlns="" val="20000"/>
                    </a:ext>
                  </a:extLst>
                </a:gridCol>
                <a:gridCol w="4489538">
                  <a:extLst>
                    <a:ext uri="{9D8B030D-6E8A-4147-A177-3AD203B41FA5}">
                      <a16:colId xmlns:a16="http://schemas.microsoft.com/office/drawing/2014/main" xmlns="" val="20001"/>
                    </a:ext>
                  </a:extLst>
                </a:gridCol>
                <a:gridCol w="1085721">
                  <a:extLst>
                    <a:ext uri="{9D8B030D-6E8A-4147-A177-3AD203B41FA5}">
                      <a16:colId xmlns:a16="http://schemas.microsoft.com/office/drawing/2014/main" xmlns="" val="20002"/>
                    </a:ext>
                  </a:extLst>
                </a:gridCol>
                <a:gridCol w="1085721">
                  <a:extLst>
                    <a:ext uri="{9D8B030D-6E8A-4147-A177-3AD203B41FA5}">
                      <a16:colId xmlns:a16="http://schemas.microsoft.com/office/drawing/2014/main" xmlns="" val="20003"/>
                    </a:ext>
                  </a:extLst>
                </a:gridCol>
                <a:gridCol w="1085721">
                  <a:extLst>
                    <a:ext uri="{9D8B030D-6E8A-4147-A177-3AD203B41FA5}">
                      <a16:colId xmlns:a16="http://schemas.microsoft.com/office/drawing/2014/main" xmlns="" val="20004"/>
                    </a:ext>
                  </a:extLst>
                </a:gridCol>
                <a:gridCol w="1085721">
                  <a:extLst>
                    <a:ext uri="{9D8B030D-6E8A-4147-A177-3AD203B41FA5}">
                      <a16:colId xmlns:a16="http://schemas.microsoft.com/office/drawing/2014/main" xmlns="" val="20005"/>
                    </a:ext>
                  </a:extLst>
                </a:gridCol>
              </a:tblGrid>
              <a:tr h="351950">
                <a:tc rowSpan="2" gridSpan="2">
                  <a:txBody>
                    <a:bodyPr/>
                    <a:lstStyle/>
                    <a:p>
                      <a:pPr algn="ctr">
                        <a:spcBef>
                          <a:spcPts val="250"/>
                        </a:spcBef>
                        <a:spcAft>
                          <a:spcPts val="250"/>
                        </a:spcAft>
                      </a:pPr>
                      <a:r>
                        <a:rPr lang="zh-TW" sz="2000" b="1" kern="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指標項目</a:t>
                      </a:r>
                      <a:endParaRPr lang="zh-TW" sz="20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rowSpan="2" hMerge="1">
                  <a:txBody>
                    <a:bodyPr/>
                    <a:lstStyle/>
                    <a:p>
                      <a:endParaRPr lang="zh-TW" altLang="en-US"/>
                    </a:p>
                  </a:txBody>
                  <a:tcPr/>
                </a:tc>
                <a:tc gridSpan="2">
                  <a:txBody>
                    <a:bodyPr/>
                    <a:lstStyle/>
                    <a:p>
                      <a:pPr algn="ctr">
                        <a:spcBef>
                          <a:spcPts val="250"/>
                        </a:spcBef>
                        <a:spcAft>
                          <a:spcPts val="250"/>
                        </a:spcAft>
                      </a:pPr>
                      <a:r>
                        <a:rPr lang="en-US" sz="2000" b="1" kern="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103</a:t>
                      </a:r>
                      <a:r>
                        <a:rPr lang="zh-TW" sz="2000" b="1" kern="0" dirty="0" smtClean="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學年度</a:t>
                      </a:r>
                      <a:endParaRPr lang="zh-TW" sz="20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zh-TW" altLang="en-US"/>
                    </a:p>
                  </a:txBody>
                  <a:tcPr/>
                </a:tc>
                <a:tc gridSpan="2">
                  <a:txBody>
                    <a:bodyPr/>
                    <a:lstStyle/>
                    <a:p>
                      <a:pPr algn="ctr">
                        <a:spcBef>
                          <a:spcPts val="250"/>
                        </a:spcBef>
                        <a:spcAft>
                          <a:spcPts val="250"/>
                        </a:spcAft>
                      </a:pPr>
                      <a:r>
                        <a:rPr lang="en-US" sz="2000" b="1" kern="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104</a:t>
                      </a:r>
                      <a:r>
                        <a:rPr lang="zh-TW" sz="2000" b="1" kern="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學年度</a:t>
                      </a:r>
                      <a:endParaRPr lang="zh-TW" sz="20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endParaRPr lang="zh-TW" altLang="en-US"/>
                    </a:p>
                  </a:txBody>
                  <a:tcPr/>
                </a:tc>
                <a:extLst>
                  <a:ext uri="{0D108BD9-81ED-4DB2-BD59-A6C34878D82A}">
                    <a16:rowId xmlns:a16="http://schemas.microsoft.com/office/drawing/2014/main" xmlns="" val="10000"/>
                  </a:ext>
                </a:extLst>
              </a:tr>
              <a:tr h="351950">
                <a:tc gridSpan="2" vMerge="1">
                  <a:txBody>
                    <a:bodyPr/>
                    <a:lstStyle/>
                    <a:p>
                      <a:endParaRPr lang="zh-TW" altLang="en-US"/>
                    </a:p>
                  </a:txBody>
                  <a:tcPr/>
                </a:tc>
                <a:tc hMerge="1" vMerge="1">
                  <a:txBody>
                    <a:bodyPr/>
                    <a:lstStyle/>
                    <a:p>
                      <a:endParaRPr lang="zh-TW" altLang="en-US"/>
                    </a:p>
                  </a:txBody>
                  <a:tcPr/>
                </a:tc>
                <a:tc>
                  <a:txBody>
                    <a:bodyPr/>
                    <a:lstStyle/>
                    <a:p>
                      <a:pPr algn="ctr">
                        <a:spcBef>
                          <a:spcPts val="250"/>
                        </a:spcBef>
                        <a:spcAft>
                          <a:spcPts val="250"/>
                        </a:spcAft>
                      </a:pPr>
                      <a:r>
                        <a:rPr lang="zh-TW" sz="2000" b="1" kern="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目標</a:t>
                      </a:r>
                      <a:endParaRPr lang="zh-TW" sz="20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Bef>
                          <a:spcPts val="250"/>
                        </a:spcBef>
                        <a:spcAft>
                          <a:spcPts val="250"/>
                        </a:spcAft>
                      </a:pPr>
                      <a:r>
                        <a:rPr lang="zh-TW" sz="2000" b="1" kern="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績效</a:t>
                      </a:r>
                      <a:endParaRPr lang="zh-TW" sz="20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Bef>
                          <a:spcPts val="250"/>
                        </a:spcBef>
                        <a:spcAft>
                          <a:spcPts val="250"/>
                        </a:spcAft>
                      </a:pPr>
                      <a:r>
                        <a:rPr lang="zh-TW" sz="2000" b="1" kern="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目標</a:t>
                      </a:r>
                      <a:endParaRPr lang="zh-TW" sz="20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spcBef>
                          <a:spcPts val="250"/>
                        </a:spcBef>
                        <a:spcAft>
                          <a:spcPts val="250"/>
                        </a:spcAft>
                      </a:pPr>
                      <a:r>
                        <a:rPr lang="zh-TW" sz="2000" b="1" kern="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績效</a:t>
                      </a:r>
                      <a:endParaRPr lang="zh-TW" sz="20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0001"/>
                  </a:ext>
                </a:extLst>
              </a:tr>
              <a:tr h="820807">
                <a:tc rowSpan="2">
                  <a:txBody>
                    <a:bodyPr/>
                    <a:lstStyle/>
                    <a:p>
                      <a:pPr marL="71755" marR="71755" algn="ctr">
                        <a:spcAft>
                          <a:spcPts val="0"/>
                        </a:spcAft>
                      </a:pPr>
                      <a:r>
                        <a:rPr lang="zh-TW" sz="2000" b="1" kern="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部定指標</a:t>
                      </a:r>
                      <a:endParaRPr lang="zh-TW" sz="20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spcAft>
                          <a:spcPts val="0"/>
                        </a:spcAft>
                      </a:pPr>
                      <a:r>
                        <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教師參與專業學習社群比率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250"/>
                        </a:spcBef>
                        <a:spcAft>
                          <a:spcPts val="250"/>
                        </a:spcAft>
                        <a:buClrTx/>
                        <a:buSzTx/>
                        <a:buFontTx/>
                        <a:buNone/>
                        <a:tabLst/>
                        <a:defRPr/>
                      </a:pPr>
                      <a:r>
                        <a:rPr lang="en-US" altLang="zh-TW" sz="2000" b="0" kern="0"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zh-TW" sz="2000" b="0" kern="100"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15%</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000" b="0" kern="0" dirty="0">
                          <a:solidFill>
                            <a:schemeClr val="tx1"/>
                          </a:solidFill>
                          <a:effectLst/>
                          <a:latin typeface="微軟正黑體" panose="020B0604030504040204" pitchFamily="34" charset="-120"/>
                          <a:ea typeface="微軟正黑體" panose="020B0604030504040204" pitchFamily="34" charset="-120"/>
                          <a:cs typeface="Times New Roman"/>
                        </a:rPr>
                        <a:t>15%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820807">
                <a:tc vMerge="1">
                  <a:txBody>
                    <a:bodyPr/>
                    <a:lstStyle/>
                    <a:p>
                      <a:endParaRPr lang="zh-TW" altLang="en-US"/>
                    </a:p>
                  </a:txBody>
                  <a:tcPr/>
                </a:tc>
                <a:tc>
                  <a:txBody>
                    <a:bodyPr/>
                    <a:lstStyle/>
                    <a:p>
                      <a:pPr>
                        <a:spcAft>
                          <a:spcPts val="0"/>
                        </a:spcAft>
                      </a:pPr>
                      <a:r>
                        <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教師製作教學檔案比率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250"/>
                        </a:spcBef>
                        <a:spcAft>
                          <a:spcPts val="250"/>
                        </a:spcAft>
                        <a:buClrTx/>
                        <a:buSzTx/>
                        <a:buFontTx/>
                        <a:buNone/>
                        <a:tabLst/>
                        <a:defRPr/>
                      </a:pPr>
                      <a:r>
                        <a:rPr lang="en-US" altLang="zh-TW" sz="2000" b="0" kern="0"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zh-TW" sz="2000" b="0" kern="100"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15%</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000" b="0" kern="0" dirty="0">
                          <a:solidFill>
                            <a:schemeClr val="tx1"/>
                          </a:solidFill>
                          <a:effectLst/>
                          <a:latin typeface="微軟正黑體" panose="020B0604030504040204" pitchFamily="34" charset="-120"/>
                          <a:ea typeface="微軟正黑體" panose="020B0604030504040204" pitchFamily="34" charset="-120"/>
                          <a:cs typeface="Times New Roman"/>
                        </a:rPr>
                        <a:t>15%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820807">
                <a:tc rowSpan="2">
                  <a:txBody>
                    <a:bodyPr/>
                    <a:lstStyle/>
                    <a:p>
                      <a:pPr marL="71755" marR="71755" algn="ctr">
                        <a:spcAft>
                          <a:spcPts val="0"/>
                        </a:spcAft>
                      </a:pPr>
                      <a:r>
                        <a:rPr lang="zh-TW" sz="2000" b="1" kern="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校訂指標</a:t>
                      </a:r>
                      <a:endParaRPr lang="zh-TW" sz="2000" b="1" kern="100"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vert="ea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75000"/>
                      </a:schemeClr>
                    </a:solidFill>
                  </a:tcPr>
                </a:tc>
                <a:tc>
                  <a:txBody>
                    <a:bodyPr/>
                    <a:lstStyle/>
                    <a:p>
                      <a:pPr algn="just">
                        <a:spcAft>
                          <a:spcPts val="0"/>
                        </a:spcAft>
                      </a:pPr>
                      <a:r>
                        <a:rPr lang="zh-TW"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通過教師專業發展評鑑初階認證人數</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人</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2000" b="0" kern="0"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0</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en-US"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r>
                        <a:rPr lang="zh-TW"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人</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50"/>
                        </a:spcBef>
                        <a:spcAft>
                          <a:spcPts val="250"/>
                        </a:spcAft>
                      </a:pPr>
                      <a:r>
                        <a:rPr lang="zh-TW" altLang="en-US" sz="2000" b="0" kern="100" dirty="0" smtClean="0">
                          <a:solidFill>
                            <a:srgbClr val="FF0000"/>
                          </a:solidFill>
                          <a:effectLst/>
                          <a:latin typeface="微軟正黑體" panose="020B0604030504040204" pitchFamily="34" charset="-120"/>
                          <a:ea typeface="微軟正黑體" panose="020B0604030504040204" pitchFamily="34" charset="-120"/>
                          <a:cs typeface="Times New Roman"/>
                        </a:rPr>
                        <a:t>辦理中</a:t>
                      </a:r>
                      <a:endParaRPr lang="zh-TW" sz="20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820807">
                <a:tc vMerge="1">
                  <a:txBody>
                    <a:bodyPr/>
                    <a:lstStyle/>
                    <a:p>
                      <a:endParaRPr lang="zh-TW" altLang="en-US"/>
                    </a:p>
                  </a:txBody>
                  <a:tcPr/>
                </a:tc>
                <a:tc>
                  <a:txBody>
                    <a:bodyPr/>
                    <a:lstStyle/>
                    <a:p>
                      <a:pPr algn="just">
                        <a:spcAft>
                          <a:spcPts val="0"/>
                        </a:spcAft>
                      </a:pPr>
                      <a:r>
                        <a:rPr lang="zh-TW"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通過教師專業發展評鑑進階認證人數</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0</a:t>
                      </a:r>
                      <a:r>
                        <a:rPr lang="zh-TW"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人</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2000" b="0" kern="0" dirty="0" smtClean="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0</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spcBef>
                          <a:spcPts val="250"/>
                        </a:spcBef>
                        <a:spcAft>
                          <a:spcPts val="250"/>
                        </a:spcAft>
                      </a:pPr>
                      <a:r>
                        <a:rPr lang="en-US"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sz="2000" b="0" kern="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人</a:t>
                      </a:r>
                      <a:endParaRPr lang="zh-TW" sz="2000" b="0"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indent="0" algn="ctr" defTabSz="914400" rtl="0" eaLnBrk="1" fontAlgn="auto" latinLnBrk="0" hangingPunct="1">
                        <a:lnSpc>
                          <a:spcPct val="100000"/>
                        </a:lnSpc>
                        <a:spcBef>
                          <a:spcPts val="250"/>
                        </a:spcBef>
                        <a:spcAft>
                          <a:spcPts val="250"/>
                        </a:spcAft>
                        <a:buClrTx/>
                        <a:buSzTx/>
                        <a:buFontTx/>
                        <a:buNone/>
                        <a:tabLst/>
                        <a:defRPr/>
                      </a:pPr>
                      <a:r>
                        <a:rPr lang="zh-TW" altLang="en-US" sz="2000" b="0" kern="100" dirty="0" smtClean="0">
                          <a:solidFill>
                            <a:srgbClr val="FF0000"/>
                          </a:solidFill>
                          <a:effectLst/>
                          <a:latin typeface="微軟正黑體" panose="020B0604030504040204" pitchFamily="34" charset="-120"/>
                          <a:ea typeface="微軟正黑體" panose="020B0604030504040204" pitchFamily="34" charset="-120"/>
                          <a:cs typeface="Times New Roman"/>
                        </a:rPr>
                        <a:t>辦理中</a:t>
                      </a:r>
                      <a:endParaRPr lang="zh-TW" altLang="zh-TW" sz="2000" b="0" kern="100" dirty="0" smtClean="0">
                        <a:solidFill>
                          <a:srgbClr val="FF000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0005"/>
                  </a:ext>
                </a:extLst>
              </a:tr>
            </a:tbl>
          </a:graphicData>
        </a:graphic>
      </p:graphicFrame>
      <p:grpSp>
        <p:nvGrpSpPr>
          <p:cNvPr id="17" name="群組 16"/>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98240005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98506" y="1206523"/>
            <a:ext cx="10561822" cy="4310825"/>
            <a:chOff x="521" y="817"/>
            <a:chExt cx="4718" cy="1335"/>
          </a:xfrm>
        </p:grpSpPr>
        <p:sp>
          <p:nvSpPr>
            <p:cNvPr id="10" name="AutoShape 5"/>
            <p:cNvSpPr>
              <a:spLocks noChangeArrowheads="1"/>
            </p:cNvSpPr>
            <p:nvPr/>
          </p:nvSpPr>
          <p:spPr bwMode="auto">
            <a:xfrm>
              <a:off x="521" y="91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17"/>
              <a:ext cx="1189" cy="187"/>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質化成效</a:t>
              </a:r>
              <a:endParaRPr lang="en-US" altLang="ja-JP" sz="2800" dirty="0">
                <a:solidFill>
                  <a:schemeClr val="bg1"/>
                </a:solidFill>
                <a:ea typeface="標楷體" pitchFamily="65" charset="-120"/>
              </a:endParaRPr>
            </a:p>
          </p:txBody>
        </p:sp>
      </p:grpSp>
      <p:sp>
        <p:nvSpPr>
          <p:cNvPr id="16" name="矩形 15"/>
          <p:cNvSpPr/>
          <p:nvPr/>
        </p:nvSpPr>
        <p:spPr>
          <a:xfrm>
            <a:off x="1071508" y="1939236"/>
            <a:ext cx="9959546" cy="3453253"/>
          </a:xfrm>
          <a:prstGeom prst="rect">
            <a:avLst/>
          </a:prstGeom>
        </p:spPr>
        <p:txBody>
          <a:bodyPr wrap="square">
            <a:spAutoFit/>
          </a:bodyPr>
          <a:lstStyle/>
          <a:p>
            <a:pPr>
              <a:lnSpc>
                <a:spcPct val="130000"/>
              </a:lnSpc>
            </a:pPr>
            <a:r>
              <a:rPr lang="en-US" altLang="zh-TW" sz="2400" dirty="0">
                <a:latin typeface="微軟正黑體" panose="020B0604030504040204" pitchFamily="34" charset="-120"/>
                <a:ea typeface="微軟正黑體" panose="020B0604030504040204" pitchFamily="34" charset="-120"/>
              </a:rPr>
              <a:t>1</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辦理教師專業社群活動除了</a:t>
            </a:r>
            <a:r>
              <a:rPr lang="zh-TW" altLang="en-US" sz="2400" dirty="0">
                <a:latin typeface="微軟正黑體" panose="020B0604030504040204" pitchFamily="34" charset="-120"/>
                <a:ea typeface="微軟正黑體" panose="020B0604030504040204" pitchFamily="34" charset="-120"/>
              </a:rPr>
              <a:t>促進不同科別的教師合作</a:t>
            </a:r>
            <a:r>
              <a:rPr lang="zh-TW" altLang="en-US" sz="2400" dirty="0" smtClean="0">
                <a:latin typeface="微軟正黑體" panose="020B0604030504040204" pitchFamily="34" charset="-120"/>
                <a:ea typeface="微軟正黑體" panose="020B0604030504040204" pitchFamily="34" charset="-120"/>
              </a:rPr>
              <a:t>之外，更藉由此活</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動凝聚教師向心力，共同解決問題，特別是對特殊需求學生教學與輔導、  </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科學實驗教育及教師專業發展評鑑推動。</a:t>
            </a:r>
            <a:endParaRPr lang="zh-TW" altLang="en-US" sz="2400" dirty="0">
              <a:latin typeface="微軟正黑體" panose="020B0604030504040204" pitchFamily="34" charset="-120"/>
              <a:ea typeface="微軟正黑體" panose="020B0604030504040204" pitchFamily="34" charset="-120"/>
            </a:endParaRPr>
          </a:p>
          <a:p>
            <a:pPr>
              <a:lnSpc>
                <a:spcPct val="130000"/>
              </a:lnSpc>
            </a:pPr>
            <a:r>
              <a:rPr lang="en-US" altLang="zh-TW" sz="2400" dirty="0" smtClean="0">
                <a:latin typeface="微軟正黑體" panose="020B0604030504040204" pitchFamily="34" charset="-120"/>
                <a:ea typeface="微軟正黑體" panose="020B0604030504040204" pitchFamily="34" charset="-120"/>
              </a:rPr>
              <a:t>2.</a:t>
            </a:r>
            <a:r>
              <a:rPr lang="zh-TW" altLang="en-US" sz="2400" dirty="0" smtClean="0">
                <a:latin typeface="微軟正黑體" panose="020B0604030504040204" pitchFamily="34" charset="-120"/>
                <a:ea typeface="微軟正黑體" panose="020B0604030504040204" pitchFamily="34" charset="-120"/>
              </a:rPr>
              <a:t>與越南太原教育大學及國立雲林科技大學合作辦理教師專業交流及公開</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zh-TW" altLang="en-US" sz="2400" dirty="0" smtClean="0">
                <a:latin typeface="微軟正黑體" panose="020B0604030504040204" pitchFamily="34" charset="-120"/>
                <a:ea typeface="微軟正黑體" panose="020B0604030504040204" pitchFamily="34" charset="-120"/>
              </a:rPr>
              <a:t>   觀課活動，藉由此活動瞭解他國教育文化及教學活動。</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smtClean="0">
                <a:latin typeface="微軟正黑體" panose="020B0604030504040204" pitchFamily="34" charset="-120"/>
                <a:ea typeface="微軟正黑體" panose="020B0604030504040204" pitchFamily="34" charset="-120"/>
              </a:rPr>
              <a:t>3.</a:t>
            </a:r>
            <a:r>
              <a:rPr lang="zh-TW" altLang="en-US" sz="2400" dirty="0" smtClean="0">
                <a:latin typeface="微軟正黑體" panose="020B0604030504040204" pitchFamily="34" charset="-120"/>
                <a:ea typeface="微軟正黑體" panose="020B0604030504040204" pitchFamily="34" charset="-120"/>
              </a:rPr>
              <a:t>辦理教師專業研習，藉由研習活動即時吸收新知，更進一步將研習內容</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內化成上課教材，讓本校師生受益多多。</a:t>
            </a:r>
            <a:endParaRPr lang="en-US" altLang="zh-TW" sz="2400" dirty="0" smtClean="0">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103-9  </a:t>
            </a:r>
            <a:r>
              <a:rPr lang="zh-TW" altLang="en-US" sz="4800" dirty="0">
                <a:latin typeface="微軟正黑體" panose="020B0604030504040204" pitchFamily="34" charset="-120"/>
                <a:ea typeface="微軟正黑體" panose="020B0604030504040204" pitchFamily="34" charset="-120"/>
              </a:rPr>
              <a:t>提升教師專業發展計畫</a:t>
            </a:r>
          </a:p>
        </p:txBody>
      </p:sp>
      <p:grpSp>
        <p:nvGrpSpPr>
          <p:cNvPr id="15" name="群組 14"/>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3918942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013421"/>
            <a:ext cx="10561822" cy="2841881"/>
            <a:chOff x="521" y="831"/>
            <a:chExt cx="4718" cy="1341"/>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31"/>
              <a:ext cx="3474" cy="212"/>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越南太原教育大學蒞校參與本校公開觀課活動</a:t>
              </a:r>
              <a:endParaRPr lang="zh-TW" altLang="en-US" sz="2800" dirty="0">
                <a:solidFill>
                  <a:schemeClr val="bg1"/>
                </a:solidFill>
                <a:ea typeface="標楷體" pitchFamily="65" charset="-120"/>
              </a:endParaRPr>
            </a:p>
          </p:txBody>
        </p:sp>
      </p:grpSp>
      <p:sp>
        <p:nvSpPr>
          <p:cNvPr id="16" name="文字方塊 15"/>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103-9  </a:t>
            </a:r>
            <a:r>
              <a:rPr lang="zh-TW" altLang="en-US" sz="4800" dirty="0">
                <a:latin typeface="微軟正黑體" panose="020B0604030504040204" pitchFamily="34" charset="-120"/>
                <a:ea typeface="微軟正黑體" panose="020B0604030504040204" pitchFamily="34" charset="-120"/>
              </a:rPr>
              <a:t>提升教師專業發展計畫</a:t>
            </a: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8162" y="1632062"/>
            <a:ext cx="2599624" cy="169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9178" y="1632061"/>
            <a:ext cx="2519734" cy="16966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4733" y="1632062"/>
            <a:ext cx="2519735" cy="16966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群組 16"/>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5">
              <a:extLst>
                <a:ext uri="{BEBA8EAE-BF5A-486C-A8C5-ECC9F3942E4B}">
                  <a14:imgProps xmlns:a14="http://schemas.microsoft.com/office/drawing/2010/main">
                    <a14:imgLayer r:embed="rId6">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grpSp>
        <p:nvGrpSpPr>
          <p:cNvPr id="20" name="Group 4"/>
          <p:cNvGrpSpPr>
            <a:grpSpLocks/>
          </p:cNvGrpSpPr>
          <p:nvPr/>
        </p:nvGrpSpPr>
        <p:grpSpPr bwMode="auto">
          <a:xfrm>
            <a:off x="1151343" y="3194563"/>
            <a:ext cx="10561822" cy="2856716"/>
            <a:chOff x="521" y="824"/>
            <a:chExt cx="4718" cy="1348"/>
          </a:xfrm>
        </p:grpSpPr>
        <p:sp>
          <p:nvSpPr>
            <p:cNvPr id="21"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22" name="AutoShape 6"/>
            <p:cNvSpPr>
              <a:spLocks noChangeArrowheads="1"/>
            </p:cNvSpPr>
            <p:nvPr/>
          </p:nvSpPr>
          <p:spPr bwMode="auto">
            <a:xfrm>
              <a:off x="1583" y="824"/>
              <a:ext cx="3474" cy="212"/>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國立雲林科技大學蒞校參與本校公開觀課活動</a:t>
              </a:r>
              <a:endParaRPr lang="zh-TW" altLang="en-US" sz="2800" dirty="0">
                <a:solidFill>
                  <a:schemeClr val="bg1"/>
                </a:solidFill>
                <a:ea typeface="標楷體" pitchFamily="65" charset="-120"/>
              </a:endParaRPr>
            </a:p>
          </p:txBody>
        </p:sp>
      </p:grpSp>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8162" y="3941253"/>
            <a:ext cx="2599624" cy="1726616"/>
          </a:xfrm>
          <a:prstGeom prst="rect">
            <a:avLst/>
          </a:prstGeom>
          <a:ln>
            <a:noFill/>
          </a:ln>
          <a:effectLst>
            <a:softEdge rad="112500"/>
          </a:effectLst>
        </p:spPr>
      </p:pic>
      <p:pic>
        <p:nvPicPr>
          <p:cNvPr id="3" name="圖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6787" y="3941253"/>
            <a:ext cx="2599624" cy="1726616"/>
          </a:xfrm>
          <a:prstGeom prst="rect">
            <a:avLst/>
          </a:prstGeom>
          <a:ln>
            <a:noFill/>
          </a:ln>
          <a:effectLst>
            <a:softEdge rad="112500"/>
          </a:effectLst>
        </p:spPr>
      </p:pic>
      <p:pic>
        <p:nvPicPr>
          <p:cNvPr id="4" name="圖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8690105" y="4147537"/>
            <a:ext cx="1790472" cy="1314047"/>
          </a:xfrm>
          <a:prstGeom prst="rect">
            <a:avLst/>
          </a:prstGeom>
          <a:ln>
            <a:noFill/>
          </a:ln>
          <a:effectLst>
            <a:softEdge rad="112500"/>
          </a:effectLst>
        </p:spPr>
      </p:pic>
    </p:spTree>
    <p:extLst>
      <p:ext uri="{BB962C8B-B14F-4D97-AF65-F5344CB8AC3E}">
        <p14:creationId xmlns:p14="http://schemas.microsoft.com/office/powerpoint/2010/main" val="30260611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212732"/>
            <a:ext cx="10561822" cy="4313895"/>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1705"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教師專業研習活動</a:t>
              </a:r>
              <a:endParaRPr lang="zh-TW" altLang="en-US" sz="2800" dirty="0">
                <a:solidFill>
                  <a:schemeClr val="bg1"/>
                </a:solidFill>
                <a:ea typeface="標楷體" pitchFamily="65" charset="-120"/>
              </a:endParaRPr>
            </a:p>
          </p:txBody>
        </p:sp>
      </p:grpSp>
      <p:sp>
        <p:nvSpPr>
          <p:cNvPr id="16" name="文字方塊 15"/>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103-9  </a:t>
            </a:r>
            <a:r>
              <a:rPr lang="zh-TW" altLang="en-US" sz="4800" dirty="0">
                <a:latin typeface="微軟正黑體" panose="020B0604030504040204" pitchFamily="34" charset="-120"/>
                <a:ea typeface="微軟正黑體" panose="020B0604030504040204" pitchFamily="34" charset="-120"/>
              </a:rPr>
              <a:t>提升教師專業發展計畫</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695" y="2197504"/>
            <a:ext cx="3403477" cy="25526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77" b="1818"/>
          <a:stretch/>
        </p:blipFill>
        <p:spPr bwMode="auto">
          <a:xfrm>
            <a:off x="4873377" y="1867415"/>
            <a:ext cx="2275599" cy="32127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8881" y="2197505"/>
            <a:ext cx="3403477" cy="25526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群組 14"/>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5">
              <a:extLst>
                <a:ext uri="{BEBA8EAE-BF5A-486C-A8C5-ECC9F3942E4B}">
                  <a14:imgProps xmlns:a14="http://schemas.microsoft.com/office/drawing/2010/main">
                    <a14:imgLayer r:embed="rId6">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517542182"/>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271977"/>
            <a:ext cx="10561822" cy="4123204"/>
            <a:chOff x="521" y="851"/>
            <a:chExt cx="4718" cy="1321"/>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51"/>
              <a:ext cx="1705" cy="162"/>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教師專業社群活動</a:t>
              </a:r>
              <a:endParaRPr lang="zh-TW" altLang="en-US" sz="2800" dirty="0">
                <a:solidFill>
                  <a:schemeClr val="bg1"/>
                </a:solidFill>
                <a:ea typeface="標楷體" pitchFamily="65" charset="-120"/>
              </a:endParaRPr>
            </a:p>
          </p:txBody>
        </p:sp>
      </p:grpSp>
      <p:sp>
        <p:nvSpPr>
          <p:cNvPr id="16" name="文字方塊 15"/>
          <p:cNvSpPr txBox="1"/>
          <p:nvPr/>
        </p:nvSpPr>
        <p:spPr>
          <a:xfrm>
            <a:off x="0" y="-6279"/>
            <a:ext cx="12191999" cy="830997"/>
          </a:xfrm>
          <a:prstGeom prst="rect">
            <a:avLst/>
          </a:prstGeom>
          <a:noFill/>
        </p:spPr>
        <p:txBody>
          <a:bodyPr wrap="square" rtlCol="0">
            <a:spAutoFit/>
          </a:bodyPr>
          <a:lstStyle/>
          <a:p>
            <a:pPr algn="ctr"/>
            <a:r>
              <a:rPr lang="en-US" altLang="zh-TW" sz="4800" dirty="0">
                <a:latin typeface="微軟正黑體" panose="020B0604030504040204" pitchFamily="34" charset="-120"/>
                <a:ea typeface="微軟正黑體" panose="020B0604030504040204" pitchFamily="34" charset="-120"/>
              </a:rPr>
              <a:t>103-9  </a:t>
            </a:r>
            <a:r>
              <a:rPr lang="zh-TW" altLang="en-US" sz="4800" dirty="0">
                <a:latin typeface="微軟正黑體" panose="020B0604030504040204" pitchFamily="34" charset="-120"/>
                <a:ea typeface="微軟正黑體" panose="020B0604030504040204" pitchFamily="34" charset="-120"/>
              </a:rPr>
              <a:t>提升教師專業發展計畫</a:t>
            </a:r>
          </a:p>
        </p:txBody>
      </p:sp>
      <p:pic>
        <p:nvPicPr>
          <p:cNvPr id="1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1427" y="2020716"/>
            <a:ext cx="4319949" cy="2862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3680" y="2020716"/>
            <a:ext cx="4319949" cy="2872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群組 16"/>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4">
              <a:extLst>
                <a:ext uri="{BEBA8EAE-BF5A-486C-A8C5-ECC9F3942E4B}">
                  <a14:imgProps xmlns:a14="http://schemas.microsoft.com/office/drawing/2010/main">
                    <a14:imgLayer r:embed="rId5">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99717433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子計畫概況及成果</a:t>
            </a:r>
            <a:endParaRPr lang="zh-TW" altLang="en-US" sz="5400"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724485" y="1600597"/>
            <a:ext cx="10743027" cy="374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latin typeface="Times New Roman" panose="02020603050405020304" pitchFamily="18" charset="0"/>
                <a:ea typeface="微軟正黑體" panose="020B0604030504040204" pitchFamily="34" charset="-120"/>
                <a:cs typeface="Times New Roman" panose="02020603050405020304" pitchFamily="18" charset="0"/>
              </a:rPr>
              <a:t>103-10  </a:t>
            </a:r>
          </a:p>
          <a:p>
            <a:pPr algn="ctr"/>
            <a:r>
              <a:rPr lang="zh-TW" altLang="en-US" sz="3400" dirty="0" smtClean="0">
                <a:latin typeface="Times New Roman" panose="02020603050405020304" pitchFamily="18" charset="0"/>
                <a:ea typeface="微軟正黑體" panose="020B0604030504040204" pitchFamily="34" charset="-120"/>
                <a:cs typeface="Times New Roman" panose="02020603050405020304" pitchFamily="18" charset="0"/>
              </a:rPr>
              <a:t>精進生涯輔導秀出活力高工，引導學校特色發展計畫</a:t>
            </a:r>
            <a:endParaRPr lang="en-US" altLang="zh-TW" sz="34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ctr"/>
            <a:endParaRPr lang="en-US" altLang="zh-TW" sz="34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承辦單位：學務處</a:t>
            </a:r>
            <a:endPar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6045652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565649" y="1030466"/>
            <a:ext cx="10994001" cy="4865005"/>
            <a:chOff x="521" y="869"/>
            <a:chExt cx="4718" cy="1303"/>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9"/>
              <a:ext cx="1590" cy="118"/>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優質計畫發展要素</a:t>
              </a:r>
              <a:endParaRPr lang="en-US" altLang="ja-JP" sz="2800" dirty="0">
                <a:solidFill>
                  <a:schemeClr val="bg1"/>
                </a:solidFill>
                <a:ea typeface="標楷體" pitchFamily="65" charset="-120"/>
              </a:endParaRPr>
            </a:p>
          </p:txBody>
        </p:sp>
      </p:grpSp>
      <p:sp>
        <p:nvSpPr>
          <p:cNvPr id="12" name="文字方塊 11"/>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優質計畫發展要素</a:t>
            </a:r>
          </a:p>
        </p:txBody>
      </p:sp>
      <p:grpSp>
        <p:nvGrpSpPr>
          <p:cNvPr id="14" name="群組 13"/>
          <p:cNvGrpSpPr/>
          <p:nvPr/>
        </p:nvGrpSpPr>
        <p:grpSpPr>
          <a:xfrm>
            <a:off x="0" y="5980410"/>
            <a:ext cx="4017337" cy="831850"/>
            <a:chOff x="0" y="5980410"/>
            <a:chExt cx="4017337" cy="831850"/>
          </a:xfrm>
        </p:grpSpPr>
        <p:pic>
          <p:nvPicPr>
            <p:cNvPr id="15" name="圖片 14"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
        <p:nvSpPr>
          <p:cNvPr id="2" name="圓角矩形 1"/>
          <p:cNvSpPr/>
          <p:nvPr/>
        </p:nvSpPr>
        <p:spPr>
          <a:xfrm>
            <a:off x="4962820" y="3145220"/>
            <a:ext cx="2273551" cy="985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優質計畫</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圓角矩形 16"/>
          <p:cNvSpPr/>
          <p:nvPr/>
        </p:nvSpPr>
        <p:spPr>
          <a:xfrm>
            <a:off x="2350311" y="2067910"/>
            <a:ext cx="1596080" cy="985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美感</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17"/>
          <p:cNvSpPr/>
          <p:nvPr/>
        </p:nvSpPr>
        <p:spPr>
          <a:xfrm>
            <a:off x="2416001" y="4638107"/>
            <a:ext cx="1596080" cy="985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品格</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18"/>
          <p:cNvSpPr/>
          <p:nvPr/>
        </p:nvSpPr>
        <p:spPr>
          <a:xfrm>
            <a:off x="8291283" y="2067910"/>
            <a:ext cx="1596080" cy="985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知識</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圓角矩形 19"/>
          <p:cNvSpPr/>
          <p:nvPr/>
        </p:nvSpPr>
        <p:spPr>
          <a:xfrm>
            <a:off x="8291283" y="4638107"/>
            <a:ext cx="1596080" cy="985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技能</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向右箭號 2"/>
          <p:cNvSpPr/>
          <p:nvPr/>
        </p:nvSpPr>
        <p:spPr>
          <a:xfrm rot="1031721">
            <a:off x="4122681" y="2790497"/>
            <a:ext cx="575441" cy="6858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向右箭號 20"/>
          <p:cNvSpPr/>
          <p:nvPr/>
        </p:nvSpPr>
        <p:spPr>
          <a:xfrm rot="20129916">
            <a:off x="4150467" y="4067081"/>
            <a:ext cx="575441" cy="6858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向右箭號 21"/>
          <p:cNvSpPr/>
          <p:nvPr/>
        </p:nvSpPr>
        <p:spPr>
          <a:xfrm rot="9640922">
            <a:off x="7403068" y="2648706"/>
            <a:ext cx="575441" cy="6858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右箭號 22"/>
          <p:cNvSpPr/>
          <p:nvPr/>
        </p:nvSpPr>
        <p:spPr>
          <a:xfrm rot="12226590">
            <a:off x="7443308" y="4092278"/>
            <a:ext cx="575441" cy="6858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673466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0" y="-6279"/>
            <a:ext cx="12191999" cy="615553"/>
          </a:xfrm>
          <a:prstGeom prst="rect">
            <a:avLst/>
          </a:prstGeom>
          <a:noFill/>
        </p:spPr>
        <p:txBody>
          <a:bodyPr wrap="square" rtlCol="0">
            <a:spAutoFit/>
          </a:bodyPr>
          <a:lstStyle/>
          <a:p>
            <a:pPr algn="ctr"/>
            <a:r>
              <a:rPr lang="en-US" altLang="zh-TW" sz="3400" dirty="0">
                <a:latin typeface="微軟正黑體" panose="020B0604030504040204" pitchFamily="34" charset="-120"/>
                <a:ea typeface="微軟正黑體" panose="020B0604030504040204" pitchFamily="34" charset="-120"/>
              </a:rPr>
              <a:t>103-10  </a:t>
            </a:r>
            <a:r>
              <a:rPr lang="zh-TW" altLang="en-US" sz="3400" dirty="0" smtClean="0">
                <a:latin typeface="微軟正黑體" panose="020B0604030504040204" pitchFamily="34" charset="-120"/>
                <a:ea typeface="微軟正黑體" panose="020B0604030504040204" pitchFamily="34" charset="-120"/>
              </a:rPr>
              <a:t>精</a:t>
            </a:r>
            <a:r>
              <a:rPr lang="zh-TW" altLang="en-US" sz="3400" dirty="0">
                <a:latin typeface="微軟正黑體" panose="020B0604030504040204" pitchFamily="34" charset="-120"/>
                <a:ea typeface="微軟正黑體" panose="020B0604030504040204" pitchFamily="34" charset="-120"/>
              </a:rPr>
              <a:t>進生涯輔導秀出活力高工，引導學校特色發展計畫</a:t>
            </a:r>
          </a:p>
        </p:txBody>
      </p:sp>
      <p:sp>
        <p:nvSpPr>
          <p:cNvPr id="9" name="文字方塊 8"/>
          <p:cNvSpPr txBox="1"/>
          <p:nvPr/>
        </p:nvSpPr>
        <p:spPr>
          <a:xfrm>
            <a:off x="2088844" y="666430"/>
            <a:ext cx="8014310" cy="5533823"/>
          </a:xfrm>
          <a:prstGeom prst="rect">
            <a:avLst/>
          </a:prstGeom>
          <a:noFill/>
        </p:spPr>
        <p:txBody>
          <a:bodyPr wrap="square" rtlCol="0">
            <a:spAutoFit/>
          </a:bodyPr>
          <a:lstStyle/>
          <a:p>
            <a:pPr algn="ctr">
              <a:lnSpc>
                <a:spcPct val="170000"/>
              </a:lnSpc>
            </a:pPr>
            <a:r>
              <a:rPr lang="zh-TW" altLang="en-US" sz="4800" b="1" dirty="0" smtClean="0">
                <a:latin typeface="微軟正黑體" panose="020B0604030504040204" pitchFamily="34" charset="-120"/>
                <a:ea typeface="微軟正黑體" panose="020B0604030504040204" pitchFamily="34" charset="-120"/>
              </a:rPr>
              <a:t>辦理項目</a:t>
            </a:r>
            <a:endParaRPr lang="en-US" altLang="zh-TW" sz="2000" dirty="0" smtClean="0">
              <a:latin typeface="微軟正黑體" panose="020B0604030504040204" pitchFamily="34" charset="-120"/>
              <a:ea typeface="微軟正黑體" panose="020B0604030504040204" pitchFamily="34" charset="-120"/>
            </a:endParaRPr>
          </a:p>
          <a:p>
            <a:pPr>
              <a:lnSpc>
                <a:spcPct val="170000"/>
              </a:lnSpc>
            </a:pPr>
            <a:r>
              <a:rPr lang="en-US" altLang="zh-TW" sz="3200" dirty="0" smtClean="0">
                <a:latin typeface="微軟正黑體" panose="020B0604030504040204" pitchFamily="34" charset="-120"/>
                <a:ea typeface="微軟正黑體" panose="020B0604030504040204" pitchFamily="34" charset="-120"/>
              </a:rPr>
              <a:t>1.</a:t>
            </a:r>
            <a:r>
              <a:rPr lang="zh-TW" altLang="en-US" sz="3200" dirty="0" smtClean="0">
                <a:latin typeface="微軟正黑體" panose="020B0604030504040204" pitchFamily="34" charset="-120"/>
                <a:ea typeface="微軟正黑體" panose="020B0604030504040204" pitchFamily="34" charset="-120"/>
              </a:rPr>
              <a:t>辦理</a:t>
            </a:r>
            <a:r>
              <a:rPr lang="zh-TW" altLang="en-US" sz="3200" dirty="0">
                <a:latin typeface="微軟正黑體" panose="020B0604030504040204" pitchFamily="34" charset="-120"/>
                <a:ea typeface="微軟正黑體" panose="020B0604030504040204" pitchFamily="34" charset="-120"/>
              </a:rPr>
              <a:t>服務性社團</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樂活志工假日課輔營隊。</a:t>
            </a:r>
          </a:p>
          <a:p>
            <a:pPr>
              <a:lnSpc>
                <a:spcPct val="170000"/>
              </a:lnSpc>
            </a:pPr>
            <a:r>
              <a:rPr lang="en-US" altLang="zh-TW" sz="3200" dirty="0" smtClean="0">
                <a:latin typeface="微軟正黑體" panose="020B0604030504040204" pitchFamily="34" charset="-120"/>
                <a:ea typeface="微軟正黑體" panose="020B0604030504040204" pitchFamily="34" charset="-120"/>
              </a:rPr>
              <a:t>2.</a:t>
            </a:r>
            <a:r>
              <a:rPr lang="zh-TW" altLang="en-US" sz="3200" dirty="0" smtClean="0">
                <a:latin typeface="微軟正黑體" panose="020B0604030504040204" pitchFamily="34" charset="-120"/>
                <a:ea typeface="微軟正黑體" panose="020B0604030504040204" pitchFamily="34" charset="-120"/>
              </a:rPr>
              <a:t>辦理</a:t>
            </a:r>
            <a:r>
              <a:rPr lang="zh-TW" altLang="en-US" sz="3200" dirty="0">
                <a:latin typeface="微軟正黑體" panose="020B0604030504040204" pitchFamily="34" charset="-120"/>
                <a:ea typeface="微軟正黑體" panose="020B0604030504040204" pitchFamily="34" charset="-120"/>
              </a:rPr>
              <a:t>暑期嘟嘟夏令營課輔營隊。</a:t>
            </a:r>
          </a:p>
          <a:p>
            <a:pPr>
              <a:lnSpc>
                <a:spcPct val="170000"/>
              </a:lnSpc>
            </a:pPr>
            <a:r>
              <a:rPr lang="en-US" altLang="zh-TW" sz="3200" dirty="0" smtClean="0">
                <a:latin typeface="微軟正黑體" panose="020B0604030504040204" pitchFamily="34" charset="-120"/>
                <a:ea typeface="微軟正黑體" panose="020B0604030504040204" pitchFamily="34" charset="-120"/>
              </a:rPr>
              <a:t>3.</a:t>
            </a:r>
            <a:r>
              <a:rPr lang="zh-TW" altLang="en-US" sz="3200" dirty="0" smtClean="0">
                <a:latin typeface="微軟正黑體" panose="020B0604030504040204" pitchFamily="34" charset="-120"/>
                <a:ea typeface="微軟正黑體" panose="020B0604030504040204" pitchFamily="34" charset="-120"/>
              </a:rPr>
              <a:t>成立</a:t>
            </a:r>
            <a:r>
              <a:rPr lang="zh-TW" altLang="en-US" sz="3200" dirty="0">
                <a:latin typeface="微軟正黑體" panose="020B0604030504040204" pitchFamily="34" charset="-120"/>
                <a:ea typeface="微軟正黑體" panose="020B0604030504040204" pitchFamily="34" charset="-120"/>
              </a:rPr>
              <a:t>管樂隊並參與重要集會及活動。</a:t>
            </a:r>
          </a:p>
          <a:p>
            <a:pPr>
              <a:lnSpc>
                <a:spcPct val="170000"/>
              </a:lnSpc>
            </a:pPr>
            <a:r>
              <a:rPr lang="en-US" altLang="zh-TW" sz="3200" dirty="0" smtClean="0">
                <a:latin typeface="微軟正黑體" panose="020B0604030504040204" pitchFamily="34" charset="-120"/>
                <a:ea typeface="微軟正黑體" panose="020B0604030504040204" pitchFamily="34" charset="-120"/>
              </a:rPr>
              <a:t>4.</a:t>
            </a:r>
            <a:r>
              <a:rPr lang="zh-TW" altLang="en-US" sz="3200" dirty="0" smtClean="0">
                <a:latin typeface="微軟正黑體" panose="020B0604030504040204" pitchFamily="34" charset="-120"/>
                <a:ea typeface="微軟正黑體" panose="020B0604030504040204" pitchFamily="34" charset="-120"/>
              </a:rPr>
              <a:t>辦理</a:t>
            </a:r>
            <a:r>
              <a:rPr lang="zh-TW" altLang="en-US" sz="3200" dirty="0">
                <a:latin typeface="微軟正黑體" panose="020B0604030504040204" pitchFamily="34" charset="-120"/>
                <a:ea typeface="微軟正黑體" panose="020B0604030504040204" pitchFamily="34" charset="-120"/>
              </a:rPr>
              <a:t>多元學生適性輔導及潛能開發活動。</a:t>
            </a:r>
          </a:p>
          <a:p>
            <a:pPr>
              <a:lnSpc>
                <a:spcPct val="170000"/>
              </a:lnSpc>
            </a:pPr>
            <a:r>
              <a:rPr lang="en-US" altLang="zh-TW" sz="3200" dirty="0" smtClean="0">
                <a:latin typeface="微軟正黑體" panose="020B0604030504040204" pitchFamily="34" charset="-120"/>
                <a:ea typeface="微軟正黑體" panose="020B0604030504040204" pitchFamily="34" charset="-120"/>
              </a:rPr>
              <a:t>5.</a:t>
            </a:r>
            <a:r>
              <a:rPr lang="zh-TW" altLang="en-US" sz="3200" dirty="0" smtClean="0">
                <a:latin typeface="微軟正黑體" panose="020B0604030504040204" pitchFamily="34" charset="-120"/>
                <a:ea typeface="微軟正黑體" panose="020B0604030504040204" pitchFamily="34" charset="-120"/>
              </a:rPr>
              <a:t>輔導</a:t>
            </a:r>
            <a:r>
              <a:rPr lang="zh-TW" altLang="en-US" sz="3200" dirty="0">
                <a:latin typeface="微軟正黑體" panose="020B0604030504040204" pitchFamily="34" charset="-120"/>
                <a:ea typeface="微軟正黑體" panose="020B0604030504040204" pitchFamily="34" charset="-120"/>
              </a:rPr>
              <a:t>社團參與社區在地文藝活動。</a:t>
            </a: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7529552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325393" y="1111259"/>
            <a:ext cx="11541211" cy="4672048"/>
          </a:xfrm>
          <a:prstGeom prst="rect">
            <a:avLst/>
          </a:prstGeom>
          <a:noFill/>
        </p:spPr>
        <p:txBody>
          <a:bodyPr wrap="square" rtlCol="0">
            <a:spAutoFit/>
          </a:bodyPr>
          <a:lstStyle/>
          <a:p>
            <a:pPr algn="ctr"/>
            <a:r>
              <a:rPr lang="zh-TW" altLang="en-US" sz="4800" b="1" dirty="0">
                <a:latin typeface="微軟正黑體" panose="020B0604030504040204" pitchFamily="34" charset="-120"/>
                <a:ea typeface="微軟正黑體" panose="020B0604030504040204" pitchFamily="34" charset="-120"/>
              </a:rPr>
              <a:t>預期</a:t>
            </a:r>
            <a:r>
              <a:rPr lang="zh-TW" altLang="en-US" sz="4800" b="1" dirty="0" smtClean="0">
                <a:latin typeface="微軟正黑體" panose="020B0604030504040204" pitchFamily="34" charset="-120"/>
                <a:ea typeface="微軟正黑體" panose="020B0604030504040204" pitchFamily="34" charset="-120"/>
              </a:rPr>
              <a:t>效益</a:t>
            </a:r>
          </a:p>
          <a:p>
            <a:pPr>
              <a:lnSpc>
                <a:spcPct val="120000"/>
              </a:lnSpc>
            </a:pPr>
            <a:r>
              <a:rPr lang="en-US" altLang="zh-TW" sz="2600" dirty="0">
                <a:latin typeface="微軟正黑體" panose="020B0604030504040204" pitchFamily="34" charset="-120"/>
                <a:ea typeface="微軟正黑體" panose="020B0604030504040204" pitchFamily="34" charset="-120"/>
              </a:rPr>
              <a:t>1.</a:t>
            </a:r>
            <a:r>
              <a:rPr lang="zh-TW" altLang="en-US" sz="2600" dirty="0">
                <a:latin typeface="微軟正黑體" panose="020B0604030504040204" pitchFamily="34" charset="-120"/>
                <a:ea typeface="微軟正黑體" panose="020B0604030504040204" pitchFamily="34" charset="-120"/>
              </a:rPr>
              <a:t>輔導社團參與社區在地文藝活動，藉由各活動性社團參與社區文藝活動</a:t>
            </a:r>
            <a:r>
              <a:rPr lang="zh-TW" altLang="en-US" sz="2600" dirty="0" smtClean="0">
                <a:latin typeface="微軟正黑體" panose="020B0604030504040204" pitchFamily="34" charset="-120"/>
                <a:ea typeface="微軟正黑體" panose="020B0604030504040204" pitchFamily="34" charset="-120"/>
              </a:rPr>
              <a:t>，</a:t>
            </a:r>
            <a:endParaRPr lang="en-US" altLang="zh-TW" sz="2600" dirty="0" smtClean="0">
              <a:latin typeface="微軟正黑體" panose="020B0604030504040204" pitchFamily="34" charset="-120"/>
              <a:ea typeface="微軟正黑體" panose="020B0604030504040204" pitchFamily="34" charset="-120"/>
            </a:endParaRPr>
          </a:p>
          <a:p>
            <a:pPr>
              <a:lnSpc>
                <a:spcPct val="120000"/>
              </a:lnSpc>
            </a:pPr>
            <a:r>
              <a:rPr lang="en-US" altLang="zh-TW" sz="2600" dirty="0">
                <a:latin typeface="微軟正黑體" panose="020B0604030504040204" pitchFamily="34" charset="-120"/>
                <a:ea typeface="微軟正黑體" panose="020B0604030504040204" pitchFamily="34" charset="-120"/>
              </a:rPr>
              <a:t> </a:t>
            </a:r>
            <a:r>
              <a:rPr lang="en-US" altLang="zh-TW" sz="2600" dirty="0" smtClean="0">
                <a:latin typeface="微軟正黑體" panose="020B0604030504040204" pitchFamily="34" charset="-120"/>
                <a:ea typeface="微軟正黑體" panose="020B0604030504040204" pitchFamily="34" charset="-120"/>
              </a:rPr>
              <a:t>  </a:t>
            </a:r>
            <a:r>
              <a:rPr lang="zh-TW" altLang="en-US" sz="2600" dirty="0" smtClean="0">
                <a:latin typeface="微軟正黑體" panose="020B0604030504040204" pitchFamily="34" charset="-120"/>
                <a:ea typeface="微軟正黑體" panose="020B0604030504040204" pitchFamily="34" charset="-120"/>
              </a:rPr>
              <a:t>活絡</a:t>
            </a:r>
            <a:r>
              <a:rPr lang="zh-TW" altLang="en-US" sz="2600" dirty="0">
                <a:latin typeface="微軟正黑體" panose="020B0604030504040204" pitchFamily="34" charset="-120"/>
                <a:ea typeface="微軟正黑體" panose="020B0604030504040204" pitchFamily="34" charset="-120"/>
              </a:rPr>
              <a:t>社區間各校學校互動。</a:t>
            </a:r>
          </a:p>
          <a:p>
            <a:pPr>
              <a:lnSpc>
                <a:spcPct val="120000"/>
              </a:lnSpc>
            </a:pPr>
            <a:r>
              <a:rPr lang="en-US" altLang="zh-TW" sz="2600" dirty="0">
                <a:latin typeface="微軟正黑體" panose="020B0604030504040204" pitchFamily="34" charset="-120"/>
                <a:ea typeface="微軟正黑體" panose="020B0604030504040204" pitchFamily="34" charset="-120"/>
              </a:rPr>
              <a:t>2.</a:t>
            </a:r>
            <a:r>
              <a:rPr lang="zh-TW" altLang="en-US" sz="2600" dirty="0">
                <a:latin typeface="微軟正黑體" panose="020B0604030504040204" pitchFamily="34" charset="-120"/>
                <a:ea typeface="微軟正黑體" panose="020B0604030504040204" pitchFamily="34" charset="-120"/>
              </a:rPr>
              <a:t>成立小學課輔服務隊，提供鄰近小學課後輔導學習，讓社區內學童在課餘</a:t>
            </a:r>
            <a:r>
              <a:rPr lang="zh-TW" altLang="en-US" sz="2600" dirty="0" smtClean="0">
                <a:latin typeface="微軟正黑體" panose="020B0604030504040204" pitchFamily="34" charset="-120"/>
                <a:ea typeface="微軟正黑體" panose="020B0604030504040204" pitchFamily="34" charset="-120"/>
              </a:rPr>
              <a:t>時</a:t>
            </a:r>
            <a:endParaRPr lang="en-US" altLang="zh-TW" sz="2600" dirty="0" smtClean="0">
              <a:latin typeface="微軟正黑體" panose="020B0604030504040204" pitchFamily="34" charset="-120"/>
              <a:ea typeface="微軟正黑體" panose="020B0604030504040204" pitchFamily="34" charset="-120"/>
            </a:endParaRPr>
          </a:p>
          <a:p>
            <a:pPr>
              <a:lnSpc>
                <a:spcPct val="120000"/>
              </a:lnSpc>
            </a:pPr>
            <a:r>
              <a:rPr lang="en-US" altLang="zh-TW" sz="2600" dirty="0">
                <a:latin typeface="微軟正黑體" panose="020B0604030504040204" pitchFamily="34" charset="-120"/>
                <a:ea typeface="微軟正黑體" panose="020B0604030504040204" pitchFamily="34" charset="-120"/>
              </a:rPr>
              <a:t> </a:t>
            </a:r>
            <a:r>
              <a:rPr lang="en-US" altLang="zh-TW" sz="2600" dirty="0" smtClean="0">
                <a:latin typeface="微軟正黑體" panose="020B0604030504040204" pitchFamily="34" charset="-120"/>
                <a:ea typeface="微軟正黑體" panose="020B0604030504040204" pitchFamily="34" charset="-120"/>
              </a:rPr>
              <a:t>  </a:t>
            </a:r>
            <a:r>
              <a:rPr lang="zh-TW" altLang="en-US" sz="2600" dirty="0" smtClean="0">
                <a:latin typeface="微軟正黑體" panose="020B0604030504040204" pitchFamily="34" charset="-120"/>
                <a:ea typeface="微軟正黑體" panose="020B0604030504040204" pitchFamily="34" charset="-120"/>
              </a:rPr>
              <a:t>能</a:t>
            </a:r>
            <a:r>
              <a:rPr lang="zh-TW" altLang="en-US" sz="2600" dirty="0">
                <a:latin typeface="微軟正黑體" panose="020B0604030504040204" pitchFamily="34" charset="-120"/>
                <a:ea typeface="微軟正黑體" panose="020B0604030504040204" pitchFamily="34" charset="-120"/>
              </a:rPr>
              <a:t>有正當的學習活動。</a:t>
            </a:r>
          </a:p>
          <a:p>
            <a:pPr>
              <a:lnSpc>
                <a:spcPct val="120000"/>
              </a:lnSpc>
            </a:pPr>
            <a:r>
              <a:rPr lang="en-US" altLang="zh-TW" sz="2600" dirty="0">
                <a:latin typeface="微軟正黑體" panose="020B0604030504040204" pitchFamily="34" charset="-120"/>
                <a:ea typeface="微軟正黑體" panose="020B0604030504040204" pitchFamily="34" charset="-120"/>
              </a:rPr>
              <a:t>3.</a:t>
            </a:r>
            <a:r>
              <a:rPr lang="zh-TW" altLang="en-US" sz="2600" dirty="0">
                <a:latin typeface="微軟正黑體" panose="020B0604030504040204" pitchFamily="34" charset="-120"/>
                <a:ea typeface="微軟正黑體" panose="020B0604030504040204" pitchFamily="34" charset="-120"/>
              </a:rPr>
              <a:t>組成志工服務隊，辦理關懷社區弱勢團體相關活動，並能輔導參與社區內</a:t>
            </a:r>
            <a:r>
              <a:rPr lang="zh-TW" altLang="en-US" sz="2600" dirty="0" smtClean="0">
                <a:latin typeface="微軟正黑體" panose="020B0604030504040204" pitchFamily="34" charset="-120"/>
                <a:ea typeface="微軟正黑體" panose="020B0604030504040204" pitchFamily="34" charset="-120"/>
              </a:rPr>
              <a:t>的  </a:t>
            </a:r>
            <a:endParaRPr lang="en-US" altLang="zh-TW" sz="2600" dirty="0" smtClean="0">
              <a:latin typeface="微軟正黑體" panose="020B0604030504040204" pitchFamily="34" charset="-120"/>
              <a:ea typeface="微軟正黑體" panose="020B0604030504040204" pitchFamily="34" charset="-120"/>
            </a:endParaRPr>
          </a:p>
          <a:p>
            <a:pPr>
              <a:lnSpc>
                <a:spcPct val="120000"/>
              </a:lnSpc>
            </a:pPr>
            <a:r>
              <a:rPr lang="en-US" altLang="zh-TW" sz="2600" dirty="0">
                <a:latin typeface="微軟正黑體" panose="020B0604030504040204" pitchFamily="34" charset="-120"/>
                <a:ea typeface="微軟正黑體" panose="020B0604030504040204" pitchFamily="34" charset="-120"/>
              </a:rPr>
              <a:t> </a:t>
            </a:r>
            <a:r>
              <a:rPr lang="en-US" altLang="zh-TW" sz="2600" dirty="0" smtClean="0">
                <a:latin typeface="微軟正黑體" panose="020B0604030504040204" pitchFamily="34" charset="-120"/>
                <a:ea typeface="微軟正黑體" panose="020B0604030504040204" pitchFamily="34" charset="-120"/>
              </a:rPr>
              <a:t>  </a:t>
            </a:r>
            <a:r>
              <a:rPr lang="zh-TW" altLang="en-US" sz="2600" dirty="0" smtClean="0">
                <a:latin typeface="微軟正黑體" panose="020B0604030504040204" pitchFamily="34" charset="-120"/>
                <a:ea typeface="微軟正黑體" panose="020B0604030504040204" pitchFamily="34" charset="-120"/>
              </a:rPr>
              <a:t>文藝</a:t>
            </a:r>
            <a:r>
              <a:rPr lang="zh-TW" altLang="en-US" sz="2600" dirty="0">
                <a:latin typeface="微軟正黑體" panose="020B0604030504040204" pitchFamily="34" charset="-120"/>
                <a:ea typeface="微軟正黑體" panose="020B0604030504040204" pitchFamily="34" charset="-120"/>
              </a:rPr>
              <a:t>表演活動。</a:t>
            </a:r>
          </a:p>
          <a:p>
            <a:pPr>
              <a:lnSpc>
                <a:spcPct val="120000"/>
              </a:lnSpc>
            </a:pPr>
            <a:r>
              <a:rPr lang="en-US" altLang="zh-TW" sz="2600" dirty="0">
                <a:latin typeface="微軟正黑體" panose="020B0604030504040204" pitchFamily="34" charset="-120"/>
                <a:ea typeface="微軟正黑體" panose="020B0604030504040204" pitchFamily="34" charset="-120"/>
              </a:rPr>
              <a:t>4.</a:t>
            </a:r>
            <a:r>
              <a:rPr lang="zh-TW" altLang="en-US" sz="2600" dirty="0">
                <a:latin typeface="微軟正黑體" panose="020B0604030504040204" pitchFamily="34" charset="-120"/>
                <a:ea typeface="微軟正黑體" panose="020B0604030504040204" pitchFamily="34" charset="-120"/>
              </a:rPr>
              <a:t>強化本校管樂隊，輔導參加社區文藝表演，提供學生練習及表演的舞台。</a:t>
            </a:r>
          </a:p>
          <a:p>
            <a:pPr>
              <a:lnSpc>
                <a:spcPct val="120000"/>
              </a:lnSpc>
            </a:pPr>
            <a:r>
              <a:rPr lang="en-US" altLang="zh-TW" sz="2600" dirty="0">
                <a:latin typeface="微軟正黑體" panose="020B0604030504040204" pitchFamily="34" charset="-120"/>
                <a:ea typeface="微軟正黑體" panose="020B0604030504040204" pitchFamily="34" charset="-120"/>
              </a:rPr>
              <a:t>5.</a:t>
            </a:r>
            <a:r>
              <a:rPr lang="zh-TW" altLang="en-US" sz="2600" dirty="0">
                <a:latin typeface="微軟正黑體" panose="020B0604030504040204" pitchFamily="34" charset="-120"/>
                <a:ea typeface="微軟正黑體" panose="020B0604030504040204" pitchFamily="34" charset="-120"/>
              </a:rPr>
              <a:t>辦理多元學生適性輔導及潛能開發活動，協助學生發掘潛能、釋放壓力。</a:t>
            </a:r>
          </a:p>
        </p:txBody>
      </p:sp>
      <p:sp>
        <p:nvSpPr>
          <p:cNvPr id="7" name="文字方塊 6"/>
          <p:cNvSpPr txBox="1"/>
          <p:nvPr/>
        </p:nvSpPr>
        <p:spPr>
          <a:xfrm>
            <a:off x="0" y="-6279"/>
            <a:ext cx="12191999" cy="615553"/>
          </a:xfrm>
          <a:prstGeom prst="rect">
            <a:avLst/>
          </a:prstGeom>
          <a:noFill/>
        </p:spPr>
        <p:txBody>
          <a:bodyPr wrap="square" rtlCol="0">
            <a:spAutoFit/>
          </a:bodyPr>
          <a:lstStyle/>
          <a:p>
            <a:pPr algn="ctr"/>
            <a:r>
              <a:rPr lang="en-US" altLang="zh-TW" sz="3400" dirty="0">
                <a:latin typeface="微軟正黑體" panose="020B0604030504040204" pitchFamily="34" charset="-120"/>
                <a:ea typeface="微軟正黑體" panose="020B0604030504040204" pitchFamily="34" charset="-120"/>
              </a:rPr>
              <a:t>103-10  </a:t>
            </a:r>
            <a:r>
              <a:rPr lang="zh-TW" altLang="en-US" sz="3400" dirty="0" smtClean="0">
                <a:latin typeface="微軟正黑體" panose="020B0604030504040204" pitchFamily="34" charset="-120"/>
                <a:ea typeface="微軟正黑體" panose="020B0604030504040204" pitchFamily="34" charset="-120"/>
              </a:rPr>
              <a:t>精</a:t>
            </a:r>
            <a:r>
              <a:rPr lang="zh-TW" altLang="en-US" sz="3400" dirty="0">
                <a:latin typeface="微軟正黑體" panose="020B0604030504040204" pitchFamily="34" charset="-120"/>
                <a:ea typeface="微軟正黑體" panose="020B0604030504040204" pitchFamily="34" charset="-120"/>
              </a:rPr>
              <a:t>進生涯輔導秀出活力高工，引導學校特色發展計畫</a:t>
            </a:r>
          </a:p>
        </p:txBody>
      </p:sp>
      <p:grpSp>
        <p:nvGrpSpPr>
          <p:cNvPr id="8" name="群組 7"/>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9646797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814634" y="1064341"/>
            <a:ext cx="10561822" cy="4961809"/>
            <a:chOff x="521" y="864"/>
            <a:chExt cx="4718" cy="1308"/>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4"/>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量化成效</a:t>
              </a:r>
              <a:endParaRPr lang="en-US" altLang="ja-JP" sz="2800" dirty="0">
                <a:solidFill>
                  <a:schemeClr val="bg1"/>
                </a:solidFill>
                <a:ea typeface="標楷體" pitchFamily="65" charset="-120"/>
              </a:endParaRPr>
            </a:p>
          </p:txBody>
        </p:sp>
      </p:grpSp>
      <p:graphicFrame>
        <p:nvGraphicFramePr>
          <p:cNvPr id="17" name="表格 16"/>
          <p:cNvGraphicFramePr>
            <a:graphicFrameLocks noGrp="1"/>
          </p:cNvGraphicFramePr>
          <p:nvPr>
            <p:extLst>
              <p:ext uri="{D42A27DB-BD31-4B8C-83A1-F6EECF244321}">
                <p14:modId xmlns:p14="http://schemas.microsoft.com/office/powerpoint/2010/main" val="2118486619"/>
              </p:ext>
            </p:extLst>
          </p:nvPr>
        </p:nvGraphicFramePr>
        <p:xfrm>
          <a:off x="1248031" y="1693066"/>
          <a:ext cx="9687698" cy="4089898"/>
        </p:xfrm>
        <a:graphic>
          <a:graphicData uri="http://schemas.openxmlformats.org/drawingml/2006/table">
            <a:tbl>
              <a:tblPr firstRow="1" firstCol="1" lastRow="1" lastCol="1" bandRow="1" bandCol="1"/>
              <a:tblGrid>
                <a:gridCol w="518984">
                  <a:extLst>
                    <a:ext uri="{9D8B030D-6E8A-4147-A177-3AD203B41FA5}">
                      <a16:colId xmlns:a16="http://schemas.microsoft.com/office/drawing/2014/main" xmlns="" val="20000"/>
                    </a:ext>
                  </a:extLst>
                </a:gridCol>
                <a:gridCol w="3461732">
                  <a:extLst>
                    <a:ext uri="{9D8B030D-6E8A-4147-A177-3AD203B41FA5}">
                      <a16:colId xmlns:a16="http://schemas.microsoft.com/office/drawing/2014/main" xmlns="" val="20001"/>
                    </a:ext>
                  </a:extLst>
                </a:gridCol>
                <a:gridCol w="1520144">
                  <a:extLst>
                    <a:ext uri="{9D8B030D-6E8A-4147-A177-3AD203B41FA5}">
                      <a16:colId xmlns:a16="http://schemas.microsoft.com/office/drawing/2014/main" xmlns="" val="20002"/>
                    </a:ext>
                  </a:extLst>
                </a:gridCol>
                <a:gridCol w="1314023">
                  <a:extLst>
                    <a:ext uri="{9D8B030D-6E8A-4147-A177-3AD203B41FA5}">
                      <a16:colId xmlns:a16="http://schemas.microsoft.com/office/drawing/2014/main" xmlns="" val="20003"/>
                    </a:ext>
                  </a:extLst>
                </a:gridCol>
                <a:gridCol w="1352671">
                  <a:extLst>
                    <a:ext uri="{9D8B030D-6E8A-4147-A177-3AD203B41FA5}">
                      <a16:colId xmlns:a16="http://schemas.microsoft.com/office/drawing/2014/main" xmlns="" val="20004"/>
                    </a:ext>
                  </a:extLst>
                </a:gridCol>
                <a:gridCol w="1520144">
                  <a:extLst>
                    <a:ext uri="{9D8B030D-6E8A-4147-A177-3AD203B41FA5}">
                      <a16:colId xmlns:a16="http://schemas.microsoft.com/office/drawing/2014/main" xmlns="" val="20005"/>
                    </a:ext>
                  </a:extLst>
                </a:gridCol>
              </a:tblGrid>
              <a:tr h="436820">
                <a:tc rowSpan="2" gridSpan="2">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指標項目</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rowSpan="2" hMerge="1">
                  <a:txBody>
                    <a:bodyPr/>
                    <a:lstStyle/>
                    <a:p>
                      <a:endParaRPr lang="zh-TW" altLang="en-US"/>
                    </a:p>
                  </a:txBody>
                  <a:tcPr/>
                </a:tc>
                <a:tc gridSpan="2">
                  <a:txBody>
                    <a:bodyPr/>
                    <a:lstStyle/>
                    <a:p>
                      <a:pPr algn="ctr">
                        <a:spcBef>
                          <a:spcPts val="250"/>
                        </a:spcBef>
                        <a:spcAft>
                          <a:spcPts val="250"/>
                        </a:spcAft>
                      </a:pPr>
                      <a:r>
                        <a:rPr lang="en-US" sz="1800" b="1" kern="0" baseline="0" dirty="0">
                          <a:solidFill>
                            <a:schemeClr val="bg1"/>
                          </a:solidFill>
                          <a:effectLst/>
                          <a:latin typeface="微軟正黑體" panose="020B0604030504040204" pitchFamily="34" charset="-120"/>
                          <a:ea typeface="微軟正黑體" panose="020B0604030504040204" pitchFamily="34" charset="-120"/>
                        </a:rPr>
                        <a:t>103</a:t>
                      </a:r>
                      <a:r>
                        <a:rPr lang="zh-TW" sz="1800" b="1" kern="0" baseline="0" dirty="0">
                          <a:solidFill>
                            <a:schemeClr val="bg1"/>
                          </a:solidFill>
                          <a:effectLst/>
                          <a:latin typeface="微軟正黑體" panose="020B0604030504040204" pitchFamily="34" charset="-120"/>
                          <a:ea typeface="微軟正黑體" panose="020B0604030504040204" pitchFamily="34" charset="-120"/>
                        </a:rPr>
                        <a:t>學年度</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hMerge="1">
                  <a:txBody>
                    <a:bodyPr/>
                    <a:lstStyle/>
                    <a:p>
                      <a:endParaRPr lang="zh-TW" altLang="en-US"/>
                    </a:p>
                  </a:txBody>
                  <a:tcPr/>
                </a:tc>
                <a:tc gridSpan="2">
                  <a:txBody>
                    <a:bodyPr/>
                    <a:lstStyle/>
                    <a:p>
                      <a:pPr algn="ctr">
                        <a:spcBef>
                          <a:spcPts val="250"/>
                        </a:spcBef>
                        <a:spcAft>
                          <a:spcPts val="250"/>
                        </a:spcAft>
                      </a:pPr>
                      <a:r>
                        <a:rPr lang="en-US" sz="1800" b="1" kern="0" baseline="0">
                          <a:solidFill>
                            <a:schemeClr val="bg1"/>
                          </a:solidFill>
                          <a:effectLst/>
                          <a:latin typeface="微軟正黑體" panose="020B0604030504040204" pitchFamily="34" charset="-120"/>
                          <a:ea typeface="微軟正黑體" panose="020B0604030504040204" pitchFamily="34" charset="-120"/>
                        </a:rPr>
                        <a:t>104</a:t>
                      </a:r>
                      <a:r>
                        <a:rPr lang="zh-TW" sz="1800" b="1" kern="0" baseline="0">
                          <a:solidFill>
                            <a:schemeClr val="bg1"/>
                          </a:solidFill>
                          <a:effectLst/>
                          <a:latin typeface="微軟正黑體" panose="020B0604030504040204" pitchFamily="34" charset="-120"/>
                          <a:ea typeface="微軟正黑體" panose="020B0604030504040204" pitchFamily="34" charset="-120"/>
                        </a:rPr>
                        <a:t>學年度</a:t>
                      </a:r>
                      <a:endParaRPr lang="zh-TW" sz="1800" b="1" kern="100" baseline="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hMerge="1">
                  <a:txBody>
                    <a:bodyPr/>
                    <a:lstStyle/>
                    <a:p>
                      <a:endParaRPr lang="zh-TW" altLang="en-US"/>
                    </a:p>
                  </a:txBody>
                  <a:tcPr/>
                </a:tc>
                <a:extLst>
                  <a:ext uri="{0D108BD9-81ED-4DB2-BD59-A6C34878D82A}">
                    <a16:rowId xmlns:a16="http://schemas.microsoft.com/office/drawing/2014/main" xmlns="" val="10000"/>
                  </a:ext>
                </a:extLst>
              </a:tr>
              <a:tr h="340011">
                <a:tc gridSpan="2" vMerge="1">
                  <a:txBody>
                    <a:bodyPr/>
                    <a:lstStyle/>
                    <a:p>
                      <a:endParaRPr lang="zh-TW" altLang="en-US"/>
                    </a:p>
                  </a:txBody>
                  <a:tcPr/>
                </a:tc>
                <a:tc hMerge="1" vMerge="1">
                  <a:txBody>
                    <a:bodyPr/>
                    <a:lstStyle/>
                    <a:p>
                      <a:endParaRPr lang="zh-TW" altLang="en-US"/>
                    </a:p>
                  </a:txBody>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目標</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績效</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目標</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tc>
                  <a:txBody>
                    <a:bodyPr/>
                    <a:lstStyle/>
                    <a:p>
                      <a:pPr algn="ctr">
                        <a:spcBef>
                          <a:spcPts val="250"/>
                        </a:spcBef>
                        <a:spcAft>
                          <a:spcPts val="250"/>
                        </a:spcAft>
                      </a:pPr>
                      <a:r>
                        <a:rPr lang="zh-TW" sz="1800" b="1" kern="0" baseline="0" dirty="0">
                          <a:solidFill>
                            <a:schemeClr val="bg1"/>
                          </a:solidFill>
                          <a:effectLst/>
                          <a:latin typeface="微軟正黑體" panose="020B0604030504040204" pitchFamily="34" charset="-120"/>
                          <a:ea typeface="微軟正黑體" panose="020B0604030504040204" pitchFamily="34" charset="-120"/>
                        </a:rPr>
                        <a:t>績效</a:t>
                      </a:r>
                      <a:endParaRPr lang="zh-TW" sz="1800" b="1" kern="10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xmlns="" val="10001"/>
                  </a:ext>
                </a:extLst>
              </a:tr>
              <a:tr h="587289">
                <a:tc rowSpan="3">
                  <a:txBody>
                    <a:bodyPr/>
                    <a:lstStyle/>
                    <a:p>
                      <a:pPr marL="71755" marR="71755" algn="ctr">
                        <a:spcAft>
                          <a:spcPts val="0"/>
                        </a:spcAft>
                      </a:pPr>
                      <a:r>
                        <a:rPr lang="zh-TW" sz="1800" b="1" kern="0" dirty="0" smtClean="0">
                          <a:solidFill>
                            <a:schemeClr val="bg1"/>
                          </a:solidFill>
                          <a:effectLst/>
                          <a:latin typeface="微軟正黑體" panose="020B0604030504040204" pitchFamily="34" charset="-120"/>
                          <a:ea typeface="微軟正黑體" panose="020B0604030504040204" pitchFamily="34" charset="-120"/>
                        </a:rPr>
                        <a:t>部定指標</a:t>
                      </a:r>
                      <a:endParaRPr lang="zh-TW" sz="18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vert="eaVert" anchor="ctr">
                    <a:lnB w="12700" cap="flat" cmpd="sng" algn="ctr">
                      <a:solidFill>
                        <a:schemeClr val="tx1"/>
                      </a:solidFill>
                      <a:prstDash val="solid"/>
                      <a:round/>
                      <a:headEnd type="none" w="med" len="med"/>
                      <a:tailEnd type="none" w="med" len="med"/>
                    </a:lnB>
                    <a:solidFill>
                      <a:srgbClr val="5B9BD5"/>
                    </a:solidFill>
                  </a:tcPr>
                </a:tc>
                <a:tc>
                  <a:txBody>
                    <a:bodyPr/>
                    <a:lstStyle/>
                    <a:p>
                      <a:pPr>
                        <a:spcAft>
                          <a:spcPts val="0"/>
                        </a:spcAft>
                      </a:pPr>
                      <a:r>
                        <a:rPr lang="zh-TW" altLang="en-US" sz="1800" b="0" kern="0" dirty="0" smtClean="0">
                          <a:solidFill>
                            <a:schemeClr val="tx1"/>
                          </a:solidFill>
                          <a:effectLst/>
                          <a:latin typeface="微軟正黑體" panose="020B0604030504040204" pitchFamily="34" charset="-120"/>
                          <a:ea typeface="微軟正黑體" panose="020B0604030504040204" pitchFamily="34" charset="-120"/>
                          <a:cs typeface="+mn-cs"/>
                        </a:rPr>
                        <a:t>學生參加服務學習平均次數</a:t>
                      </a:r>
                      <a:endParaRPr lang="zh-TW" sz="1800" b="0" kern="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3</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次</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3</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次</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6</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次</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lang="en-US" sz="2000" b="0" kern="0" dirty="0">
                          <a:effectLst/>
                          <a:latin typeface="微軟正黑體" panose="020B0604030504040204" pitchFamily="34" charset="-120"/>
                          <a:ea typeface="微軟正黑體" panose="020B0604030504040204" pitchFamily="34" charset="-120"/>
                          <a:cs typeface="Times New Roman"/>
                        </a:rPr>
                        <a:t>6</a:t>
                      </a:r>
                      <a:r>
                        <a:rPr lang="zh-TW" sz="2000" b="0" kern="0" dirty="0">
                          <a:effectLst/>
                          <a:latin typeface="微軟正黑體" panose="020B0604030504040204" pitchFamily="34" charset="-120"/>
                          <a:ea typeface="微軟正黑體" panose="020B0604030504040204" pitchFamily="34" charset="-120"/>
                          <a:cs typeface="Times New Roman"/>
                        </a:rPr>
                        <a:t>次</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extLst>
                  <a:ext uri="{0D108BD9-81ED-4DB2-BD59-A6C34878D82A}">
                    <a16:rowId xmlns:a16="http://schemas.microsoft.com/office/drawing/2014/main" xmlns="" val="10002"/>
                  </a:ext>
                </a:extLst>
              </a:tr>
              <a:tr h="435347">
                <a:tc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學生參加服務學習平均時數</a:t>
                      </a:r>
                      <a:endParaRPr kumimoji="0" lang="zh-TW" altLang="en-US" sz="1800" b="0" i="0" u="none" strike="noStrike" kern="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15</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時</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15</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時</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20</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時</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lang="en-US" sz="2000" b="0" kern="0" dirty="0">
                          <a:effectLst/>
                          <a:latin typeface="微軟正黑體" panose="020B0604030504040204" pitchFamily="34" charset="-120"/>
                          <a:ea typeface="微軟正黑體" panose="020B0604030504040204" pitchFamily="34" charset="-120"/>
                          <a:cs typeface="Times New Roman"/>
                        </a:rPr>
                        <a:t>20</a:t>
                      </a:r>
                      <a:r>
                        <a:rPr lang="zh-TW" sz="2000" b="0" kern="0" dirty="0">
                          <a:effectLst/>
                          <a:latin typeface="微軟正黑體" panose="020B0604030504040204" pitchFamily="34" charset="-120"/>
                          <a:ea typeface="微軟正黑體" panose="020B0604030504040204" pitchFamily="34" charset="-120"/>
                          <a:cs typeface="Times New Roman"/>
                        </a:rPr>
                        <a:t>時</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extLst>
                  <a:ext uri="{0D108BD9-81ED-4DB2-BD59-A6C34878D82A}">
                    <a16:rowId xmlns:a16="http://schemas.microsoft.com/office/drawing/2014/main" xmlns="" val="10003"/>
                  </a:ext>
                </a:extLst>
              </a:tr>
              <a:tr h="522417">
                <a:tc vMerge="1">
                  <a:txBody>
                    <a:bodyPr/>
                    <a:lstStyle/>
                    <a:p>
                      <a:pPr marL="71755" marR="71755" algn="ctr">
                        <a:spcAft>
                          <a:spcPts val="0"/>
                        </a:spcAft>
                      </a:pPr>
                      <a:endParaRPr lang="zh-TW" sz="1400" b="0"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vert="eaVert" anchor="ctr">
                    <a:lnB w="12700" cap="flat" cmpd="sng" algn="ctr">
                      <a:solidFill>
                        <a:schemeClr val="tx1"/>
                      </a:solidFill>
                      <a:prstDash val="solid"/>
                      <a:round/>
                      <a:headEnd type="none" w="med" len="med"/>
                      <a:tailEnd type="none" w="med" len="med"/>
                    </a:lnB>
                    <a:solidFill>
                      <a:schemeClr val="accent1"/>
                    </a:solidFill>
                  </a:tcPr>
                </a:tc>
                <a:tc>
                  <a:txBody>
                    <a:bodyPr/>
                    <a:lstStyle/>
                    <a:p>
                      <a:pPr>
                        <a:spcAft>
                          <a:spcPts val="0"/>
                        </a:spcAft>
                      </a:pPr>
                      <a:r>
                        <a:rPr kumimoji="0" lang="zh-TW" altLang="en-US" sz="18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參與社區在地文藝活動師生人數</a:t>
                      </a:r>
                      <a:endParaRPr kumimoji="0" lang="zh-TW" sz="18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20</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人</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60</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人</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63</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人</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lang="en-US" sz="2000" b="0" kern="0" dirty="0" smtClean="0">
                          <a:effectLst/>
                          <a:latin typeface="微軟正黑體" panose="020B0604030504040204" pitchFamily="34" charset="-120"/>
                          <a:ea typeface="微軟正黑體" panose="020B0604030504040204" pitchFamily="34" charset="-120"/>
                          <a:cs typeface="Times New Roman"/>
                        </a:rPr>
                        <a:t>65</a:t>
                      </a:r>
                      <a:r>
                        <a:rPr lang="zh-TW" sz="2000" b="0" kern="0" dirty="0" smtClean="0">
                          <a:effectLst/>
                          <a:latin typeface="微軟正黑體" panose="020B0604030504040204" pitchFamily="34" charset="-120"/>
                          <a:ea typeface="微軟正黑體" panose="020B0604030504040204" pitchFamily="34" charset="-120"/>
                          <a:cs typeface="Times New Roman"/>
                        </a:rPr>
                        <a:t>人</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extLst>
                  <a:ext uri="{0D108BD9-81ED-4DB2-BD59-A6C34878D82A}">
                    <a16:rowId xmlns:a16="http://schemas.microsoft.com/office/drawing/2014/main" xmlns="" val="10004"/>
                  </a:ext>
                </a:extLst>
              </a:tr>
              <a:tr h="476304">
                <a:tc rowSpan="3">
                  <a:txBody>
                    <a:bodyPr/>
                    <a:lstStyle/>
                    <a:p>
                      <a:pPr marL="71755" marR="71755" algn="ctr" defTabSz="914400" rtl="0" eaLnBrk="1" latinLnBrk="0" hangingPunct="1">
                        <a:spcAft>
                          <a:spcPts val="0"/>
                        </a:spcAft>
                      </a:pPr>
                      <a:r>
                        <a:rPr lang="zh-TW" altLang="en-US" sz="1800" b="1" kern="0" dirty="0" smtClean="0">
                          <a:solidFill>
                            <a:schemeClr val="bg1"/>
                          </a:solidFill>
                          <a:effectLst/>
                          <a:latin typeface="微軟正黑體" panose="020B0604030504040204" pitchFamily="34" charset="-120"/>
                          <a:ea typeface="微軟正黑體" panose="020B0604030504040204" pitchFamily="34" charset="-120"/>
                          <a:cs typeface="+mn-cs"/>
                        </a:rPr>
                        <a:t>校訂指標</a:t>
                      </a:r>
                      <a:endParaRPr lang="zh-TW" sz="1800" b="1" kern="0" dirty="0">
                        <a:solidFill>
                          <a:schemeClr val="bg1"/>
                        </a:solidFill>
                        <a:effectLst/>
                        <a:latin typeface="微軟正黑體" panose="020B0604030504040204" pitchFamily="34" charset="-120"/>
                        <a:ea typeface="微軟正黑體" panose="020B0604030504040204" pitchFamily="34" charset="-120"/>
                        <a:cs typeface="+mn-cs"/>
                      </a:endParaRPr>
                    </a:p>
                  </a:txBody>
                  <a:tcPr marL="68580" marR="68580" marT="0" marB="0" vert="eaVert" anchor="ctr">
                    <a:lnT w="12700" cap="flat" cmpd="sng" algn="ctr">
                      <a:solidFill>
                        <a:schemeClr val="tx1"/>
                      </a:solidFill>
                      <a:prstDash val="solid"/>
                      <a:round/>
                      <a:headEnd type="none" w="med" len="med"/>
                      <a:tailEnd type="none" w="med" len="med"/>
                    </a:lnT>
                    <a:solidFill>
                      <a:srgbClr val="5B9BD5"/>
                    </a:solidFill>
                  </a:tcPr>
                </a:tc>
                <a:tc>
                  <a:txBody>
                    <a:bodyPr/>
                    <a:lstStyle/>
                    <a:p>
                      <a:pPr>
                        <a:spcAft>
                          <a:spcPts val="0"/>
                        </a:spcAft>
                      </a:pPr>
                      <a:r>
                        <a:rPr kumimoji="0" lang="zh-TW" altLang="en-US" sz="18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參與社區在地文藝活動次數</a:t>
                      </a:r>
                      <a:endParaRPr kumimoji="0" lang="zh-TW" sz="18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1</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次</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2</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次</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2</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次</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lang="en-US" sz="2000" b="0" kern="0" dirty="0">
                          <a:effectLst/>
                          <a:latin typeface="微軟正黑體" panose="020B0604030504040204" pitchFamily="34" charset="-120"/>
                          <a:ea typeface="微軟正黑體" panose="020B0604030504040204" pitchFamily="34" charset="-120"/>
                          <a:cs typeface="Times New Roman"/>
                        </a:rPr>
                        <a:t>2</a:t>
                      </a:r>
                      <a:r>
                        <a:rPr lang="zh-TW" sz="2000" b="0" kern="0" dirty="0">
                          <a:effectLst/>
                          <a:latin typeface="微軟正黑體" panose="020B0604030504040204" pitchFamily="34" charset="-120"/>
                          <a:ea typeface="微軟正黑體" panose="020B0604030504040204" pitchFamily="34" charset="-120"/>
                          <a:cs typeface="Times New Roman"/>
                        </a:rPr>
                        <a:t>次</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extLst>
                  <a:ext uri="{0D108BD9-81ED-4DB2-BD59-A6C34878D82A}">
                    <a16:rowId xmlns:a16="http://schemas.microsoft.com/office/drawing/2014/main" xmlns="" val="10005"/>
                  </a:ext>
                </a:extLst>
              </a:tr>
              <a:tr h="539787">
                <a:tc vMerge="1">
                  <a:txBody>
                    <a:bodyPr/>
                    <a:lstStyle/>
                    <a:p>
                      <a:endParaRPr lang="zh-TW" altLang="en-US"/>
                    </a:p>
                  </a:txBody>
                  <a:tcPr/>
                </a:tc>
                <a:tc>
                  <a:txBody>
                    <a:bodyPr/>
                    <a:lstStyle/>
                    <a:p>
                      <a:pPr>
                        <a:spcAft>
                          <a:spcPts val="0"/>
                        </a:spcAft>
                      </a:pPr>
                      <a:r>
                        <a:rPr kumimoji="0" lang="zh-TW" altLang="en-US" sz="18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參與社區活動之學童滿意度</a:t>
                      </a:r>
                      <a:endParaRPr kumimoji="0" lang="zh-TW" sz="18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60%</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80%</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85%</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lang="en-US" sz="2000" b="0" kern="0" dirty="0">
                          <a:effectLst/>
                          <a:latin typeface="微軟正黑體" panose="020B0604030504040204" pitchFamily="34" charset="-120"/>
                          <a:ea typeface="微軟正黑體" panose="020B0604030504040204" pitchFamily="34" charset="-120"/>
                          <a:cs typeface="Times New Roman"/>
                        </a:rPr>
                        <a:t>85%</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extLst>
                  <a:ext uri="{0D108BD9-81ED-4DB2-BD59-A6C34878D82A}">
                    <a16:rowId xmlns:a16="http://schemas.microsoft.com/office/drawing/2014/main" xmlns="" val="10006"/>
                  </a:ext>
                </a:extLst>
              </a:tr>
              <a:tr h="751923">
                <a:tc vMerge="1">
                  <a:txBody>
                    <a:bodyPr/>
                    <a:lstStyle/>
                    <a:p>
                      <a:endParaRPr lang="zh-TW" altLang="en-US"/>
                    </a:p>
                  </a:txBody>
                  <a:tcPr/>
                </a:tc>
                <a:tc>
                  <a:txBody>
                    <a:bodyPr/>
                    <a:lstStyle/>
                    <a:p>
                      <a:pPr>
                        <a:spcAft>
                          <a:spcPts val="0"/>
                        </a:spcAft>
                      </a:pPr>
                      <a:r>
                        <a:rPr kumimoji="0" lang="zh-TW" altLang="en-US" sz="18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學生參加服務學習平均次數</a:t>
                      </a:r>
                      <a:endParaRPr kumimoji="0" lang="zh-TW" sz="18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3</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次</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3</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次</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kumimoji="0" lang="en-US" altLang="zh-TW"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6</a:t>
                      </a:r>
                      <a:r>
                        <a:rPr kumimoji="0" lang="zh-TW" altLang="en-US" sz="2000" b="0" i="0" u="none" strike="noStrike" kern="0" cap="none" spc="0" normalizeH="0" baseline="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次</a:t>
                      </a:r>
                      <a:endParaRPr kumimoji="0" lang="zh-TW" sz="2000" b="0" i="0" u="none" strike="noStrike" kern="0" cap="none" spc="0" normalizeH="0" baseline="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c>
                  <a:txBody>
                    <a:bodyPr/>
                    <a:lstStyle/>
                    <a:p>
                      <a:pPr algn="ctr">
                        <a:spcBef>
                          <a:spcPts val="250"/>
                        </a:spcBef>
                        <a:spcAft>
                          <a:spcPts val="250"/>
                        </a:spcAft>
                      </a:pPr>
                      <a:r>
                        <a:rPr lang="en-US" altLang="zh-TW" sz="2000" b="0" kern="0" dirty="0" smtClean="0">
                          <a:effectLst/>
                          <a:latin typeface="微軟正黑體" panose="020B0604030504040204" pitchFamily="34" charset="-120"/>
                          <a:ea typeface="微軟正黑體" panose="020B0604030504040204" pitchFamily="34" charset="-120"/>
                          <a:cs typeface="Times New Roman"/>
                        </a:rPr>
                        <a:t>6</a:t>
                      </a:r>
                      <a:r>
                        <a:rPr lang="zh-TW" sz="2000" b="0" kern="0" dirty="0" smtClean="0">
                          <a:effectLst/>
                          <a:latin typeface="微軟正黑體" panose="020B0604030504040204" pitchFamily="34" charset="-120"/>
                          <a:ea typeface="微軟正黑體" panose="020B0604030504040204" pitchFamily="34" charset="-120"/>
                          <a:cs typeface="Times New Roman"/>
                        </a:rPr>
                        <a:t>次</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bg1"/>
                    </a:solidFill>
                  </a:tcPr>
                </a:tc>
                <a:extLst>
                  <a:ext uri="{0D108BD9-81ED-4DB2-BD59-A6C34878D82A}">
                    <a16:rowId xmlns:a16="http://schemas.microsoft.com/office/drawing/2014/main" xmlns="" val="10007"/>
                  </a:ext>
                </a:extLst>
              </a:tr>
            </a:tbl>
          </a:graphicData>
        </a:graphic>
      </p:graphicFrame>
      <p:sp>
        <p:nvSpPr>
          <p:cNvPr id="18" name="文字方塊 17"/>
          <p:cNvSpPr txBox="1"/>
          <p:nvPr/>
        </p:nvSpPr>
        <p:spPr>
          <a:xfrm>
            <a:off x="0" y="-6279"/>
            <a:ext cx="12191999" cy="615553"/>
          </a:xfrm>
          <a:prstGeom prst="rect">
            <a:avLst/>
          </a:prstGeom>
          <a:noFill/>
        </p:spPr>
        <p:txBody>
          <a:bodyPr wrap="square" rtlCol="0">
            <a:spAutoFit/>
          </a:bodyPr>
          <a:lstStyle/>
          <a:p>
            <a:pPr algn="ctr"/>
            <a:r>
              <a:rPr lang="en-US" altLang="zh-TW" sz="3400" dirty="0">
                <a:latin typeface="微軟正黑體" panose="020B0604030504040204" pitchFamily="34" charset="-120"/>
                <a:ea typeface="微軟正黑體" panose="020B0604030504040204" pitchFamily="34" charset="-120"/>
              </a:rPr>
              <a:t>103-10  </a:t>
            </a:r>
            <a:r>
              <a:rPr lang="zh-TW" altLang="en-US" sz="3400" dirty="0" smtClean="0">
                <a:latin typeface="微軟正黑體" panose="020B0604030504040204" pitchFamily="34" charset="-120"/>
                <a:ea typeface="微軟正黑體" panose="020B0604030504040204" pitchFamily="34" charset="-120"/>
              </a:rPr>
              <a:t>精</a:t>
            </a:r>
            <a:r>
              <a:rPr lang="zh-TW" altLang="en-US" sz="3400" dirty="0">
                <a:latin typeface="微軟正黑體" panose="020B0604030504040204" pitchFamily="34" charset="-120"/>
                <a:ea typeface="微軟正黑體" panose="020B0604030504040204" pitchFamily="34" charset="-120"/>
              </a:rPr>
              <a:t>進生涯輔導秀出活力高工，引導學校特色發展計畫</a:t>
            </a:r>
          </a:p>
        </p:txBody>
      </p:sp>
      <p:grpSp>
        <p:nvGrpSpPr>
          <p:cNvPr id="15" name="群組 14"/>
          <p:cNvGrpSpPr/>
          <p:nvPr/>
        </p:nvGrpSpPr>
        <p:grpSpPr>
          <a:xfrm>
            <a:off x="0" y="5980410"/>
            <a:ext cx="4017337" cy="831850"/>
            <a:chOff x="0" y="5980410"/>
            <a:chExt cx="4017337" cy="831850"/>
          </a:xfrm>
        </p:grpSpPr>
        <p:pic>
          <p:nvPicPr>
            <p:cNvPr id="16" name="圖片 15"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67569130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15778" y="1064341"/>
            <a:ext cx="10561822" cy="4961809"/>
            <a:chOff x="521" y="864"/>
            <a:chExt cx="4718" cy="1308"/>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4"/>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a:solidFill>
                    <a:schemeClr val="bg1"/>
                  </a:solidFill>
                  <a:ea typeface="標楷體" pitchFamily="65" charset="-120"/>
                </a:rPr>
                <a:t>質</a:t>
              </a:r>
              <a:r>
                <a:rPr lang="zh-TW" altLang="en-US" sz="2800" dirty="0" smtClean="0">
                  <a:solidFill>
                    <a:schemeClr val="bg1"/>
                  </a:solidFill>
                  <a:ea typeface="標楷體" pitchFamily="65" charset="-120"/>
                </a:rPr>
                <a:t>化</a:t>
              </a:r>
              <a:r>
                <a:rPr lang="zh-TW" altLang="en-US" sz="2800" dirty="0">
                  <a:solidFill>
                    <a:schemeClr val="bg1"/>
                  </a:solidFill>
                  <a:ea typeface="標楷體" pitchFamily="65" charset="-120"/>
                </a:rPr>
                <a:t>成效</a:t>
              </a:r>
              <a:endParaRPr lang="en-US" altLang="ja-JP" sz="2800" dirty="0">
                <a:solidFill>
                  <a:schemeClr val="bg1"/>
                </a:solidFill>
                <a:ea typeface="標楷體" pitchFamily="65" charset="-120"/>
              </a:endParaRPr>
            </a:p>
          </p:txBody>
        </p:sp>
      </p:grpSp>
      <p:sp>
        <p:nvSpPr>
          <p:cNvPr id="2" name="內容版面配置區 1"/>
          <p:cNvSpPr>
            <a:spLocks noGrp="1"/>
          </p:cNvSpPr>
          <p:nvPr>
            <p:ph idx="1"/>
          </p:nvPr>
        </p:nvSpPr>
        <p:spPr>
          <a:xfrm>
            <a:off x="838200" y="1825625"/>
            <a:ext cx="10292255" cy="4351338"/>
          </a:xfrm>
        </p:spPr>
        <p:txBody>
          <a:bodyPr>
            <a:normAutofit/>
          </a:bodyPr>
          <a:lstStyle/>
          <a:p>
            <a:pPr marL="0" indent="0">
              <a:buNone/>
            </a:pPr>
            <a:r>
              <a:rPr lang="en-US" altLang="zh-TW" sz="2400" dirty="0" smtClean="0">
                <a:latin typeface="微軟正黑體" panose="020B0604030504040204" pitchFamily="34" charset="-120"/>
                <a:ea typeface="微軟正黑體" panose="020B0604030504040204" pitchFamily="34" charset="-120"/>
              </a:rPr>
              <a:t>1.</a:t>
            </a:r>
            <a:r>
              <a:rPr lang="zh-TW" altLang="en-US" sz="2400" dirty="0" smtClean="0">
                <a:latin typeface="微軟正黑體" panose="020B0604030504040204" pitchFamily="34" charset="-120"/>
                <a:ea typeface="微軟正黑體" panose="020B0604030504040204" pitchFamily="34" charset="-120"/>
              </a:rPr>
              <a:t>輔導</a:t>
            </a:r>
            <a:r>
              <a:rPr lang="zh-TW" altLang="en-US" sz="2400" dirty="0">
                <a:latin typeface="微軟正黑體" panose="020B0604030504040204" pitchFamily="34" charset="-120"/>
                <a:ea typeface="微軟正黑體" panose="020B0604030504040204" pitchFamily="34" charset="-120"/>
              </a:rPr>
              <a:t>社團參與社區在地文藝活動，藉由各活動性社團參與社區文藝</a:t>
            </a:r>
            <a:r>
              <a:rPr lang="zh-TW" altLang="en-US" sz="2400" dirty="0" smtClean="0">
                <a:latin typeface="微軟正黑體" panose="020B0604030504040204" pitchFamily="34" charset="-120"/>
                <a:ea typeface="微軟正黑體" panose="020B0604030504040204" pitchFamily="34" charset="-120"/>
              </a:rPr>
              <a:t>活動，</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活絡社區</a:t>
            </a:r>
            <a:r>
              <a:rPr lang="zh-TW" altLang="en-US" sz="2400" dirty="0">
                <a:latin typeface="微軟正黑體" panose="020B0604030504040204" pitchFamily="34" charset="-120"/>
                <a:ea typeface="微軟正黑體" panose="020B0604030504040204" pitchFamily="34" charset="-120"/>
              </a:rPr>
              <a:t>間各校學校互動。</a:t>
            </a:r>
          </a:p>
          <a:p>
            <a:pPr marL="0" indent="0">
              <a:buNone/>
            </a:pPr>
            <a:r>
              <a:rPr lang="en-US" altLang="zh-TW" sz="2400" dirty="0" smtClean="0">
                <a:latin typeface="微軟正黑體" panose="020B0604030504040204" pitchFamily="34" charset="-120"/>
                <a:ea typeface="微軟正黑體" panose="020B0604030504040204" pitchFamily="34" charset="-120"/>
              </a:rPr>
              <a:t>2.</a:t>
            </a:r>
            <a:r>
              <a:rPr lang="zh-TW" altLang="en-US" sz="2400" dirty="0" smtClean="0">
                <a:latin typeface="微軟正黑體" panose="020B0604030504040204" pitchFamily="34" charset="-120"/>
                <a:ea typeface="微軟正黑體" panose="020B0604030504040204" pitchFamily="34" charset="-120"/>
              </a:rPr>
              <a:t>成立</a:t>
            </a:r>
            <a:r>
              <a:rPr lang="zh-TW" altLang="en-US" sz="2400" dirty="0">
                <a:latin typeface="微軟正黑體" panose="020B0604030504040204" pitchFamily="34" charset="-120"/>
                <a:ea typeface="微軟正黑體" panose="020B0604030504040204" pitchFamily="34" charset="-120"/>
              </a:rPr>
              <a:t>小學課輔服務隊，提供鄰近小學課後輔導學習，讓社區內學童在</a:t>
            </a:r>
            <a:r>
              <a:rPr lang="zh-TW" altLang="en-US" sz="2400" dirty="0" smtClean="0">
                <a:latin typeface="微軟正黑體" panose="020B0604030504040204" pitchFamily="34" charset="-120"/>
                <a:ea typeface="微軟正黑體" panose="020B0604030504040204" pitchFamily="34" charset="-120"/>
              </a:rPr>
              <a:t>課餘</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能有正當的學習活動</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en-US" altLang="zh-TW" sz="2400" dirty="0" smtClean="0">
                <a:latin typeface="微軟正黑體" panose="020B0604030504040204" pitchFamily="34" charset="-120"/>
                <a:ea typeface="微軟正黑體" panose="020B0604030504040204" pitchFamily="34" charset="-120"/>
              </a:rPr>
              <a:t>3.</a:t>
            </a:r>
            <a:r>
              <a:rPr lang="zh-TW" altLang="en-US" sz="2400" dirty="0" smtClean="0">
                <a:latin typeface="微軟正黑體" panose="020B0604030504040204" pitchFamily="34" charset="-120"/>
                <a:ea typeface="微軟正黑體" panose="020B0604030504040204" pitchFamily="34" charset="-120"/>
              </a:rPr>
              <a:t>組成</a:t>
            </a:r>
            <a:r>
              <a:rPr lang="zh-TW" altLang="en-US" sz="2400" dirty="0">
                <a:latin typeface="微軟正黑體" panose="020B0604030504040204" pitchFamily="34" charset="-120"/>
                <a:ea typeface="微軟正黑體" panose="020B0604030504040204" pitchFamily="34" charset="-120"/>
              </a:rPr>
              <a:t>志工服務隊，辦理關懷社區弱勢團體相關活動，並能輔導參與社區</a:t>
            </a:r>
            <a:r>
              <a:rPr lang="zh-TW" altLang="en-US" sz="2400" dirty="0" smtClean="0">
                <a:latin typeface="微軟正黑體" panose="020B0604030504040204" pitchFamily="34" charset="-120"/>
                <a:ea typeface="微軟正黑體" panose="020B0604030504040204" pitchFamily="34" charset="-120"/>
              </a:rPr>
              <a:t>內</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的</a:t>
            </a:r>
            <a:r>
              <a:rPr lang="zh-TW" altLang="en-US" sz="2400" dirty="0">
                <a:latin typeface="微軟正黑體" panose="020B0604030504040204" pitchFamily="34" charset="-120"/>
                <a:ea typeface="微軟正黑體" panose="020B0604030504040204" pitchFamily="34" charset="-120"/>
              </a:rPr>
              <a:t>文藝表演活動</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en-US" altLang="zh-TW" sz="2400" dirty="0" smtClean="0">
                <a:latin typeface="微軟正黑體" panose="020B0604030504040204" pitchFamily="34" charset="-120"/>
                <a:ea typeface="微軟正黑體" panose="020B0604030504040204" pitchFamily="34" charset="-120"/>
              </a:rPr>
              <a:t>4.</a:t>
            </a:r>
            <a:r>
              <a:rPr lang="zh-TW" altLang="en-US" sz="2400" dirty="0" smtClean="0">
                <a:latin typeface="微軟正黑體" panose="020B0604030504040204" pitchFamily="34" charset="-120"/>
                <a:ea typeface="微軟正黑體" panose="020B0604030504040204" pitchFamily="34" charset="-120"/>
              </a:rPr>
              <a:t>強化</a:t>
            </a:r>
            <a:r>
              <a:rPr lang="zh-TW" altLang="en-US" sz="2400" dirty="0">
                <a:latin typeface="微軟正黑體" panose="020B0604030504040204" pitchFamily="34" charset="-120"/>
                <a:ea typeface="微軟正黑體" panose="020B0604030504040204" pitchFamily="34" charset="-120"/>
              </a:rPr>
              <a:t>本校管樂隊，輔導參加社區文藝表演，提供學生練習及表演的舞台</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en-US" altLang="zh-TW" sz="2400" dirty="0" smtClean="0">
                <a:latin typeface="微軟正黑體" panose="020B0604030504040204" pitchFamily="34" charset="-120"/>
                <a:ea typeface="微軟正黑體" panose="020B0604030504040204" pitchFamily="34" charset="-120"/>
              </a:rPr>
              <a:t>5.</a:t>
            </a:r>
            <a:r>
              <a:rPr lang="zh-TW" altLang="en-US" sz="2400" dirty="0" smtClean="0">
                <a:latin typeface="微軟正黑體" panose="020B0604030504040204" pitchFamily="34" charset="-120"/>
                <a:ea typeface="微軟正黑體" panose="020B0604030504040204" pitchFamily="34" charset="-120"/>
              </a:rPr>
              <a:t>辦理</a:t>
            </a:r>
            <a:r>
              <a:rPr lang="zh-TW" altLang="en-US" sz="2400" dirty="0">
                <a:latin typeface="微軟正黑體" panose="020B0604030504040204" pitchFamily="34" charset="-120"/>
                <a:ea typeface="微軟正黑體" panose="020B0604030504040204" pitchFamily="34" charset="-120"/>
              </a:rPr>
              <a:t>學生適性輔導及探索活動，強化學生探索了解自己、合作學習、</a:t>
            </a:r>
            <a:r>
              <a:rPr lang="zh-TW" altLang="en-US" sz="2400" dirty="0" smtClean="0">
                <a:latin typeface="微軟正黑體" panose="020B0604030504040204" pitchFamily="34" charset="-120"/>
                <a:ea typeface="微軟正黑體" panose="020B0604030504040204" pitchFamily="34" charset="-120"/>
              </a:rPr>
              <a:t>增進</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en-US" altLang="zh-TW" sz="2400" dirty="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人際</a:t>
            </a:r>
            <a:r>
              <a:rPr lang="zh-TW" altLang="en-US" sz="2400" dirty="0">
                <a:latin typeface="微軟正黑體" panose="020B0604030504040204" pitchFamily="34" charset="-120"/>
                <a:ea typeface="微軟正黑體" panose="020B0604030504040204" pitchFamily="34" charset="-120"/>
              </a:rPr>
              <a:t>溝通技巧。</a:t>
            </a:r>
          </a:p>
          <a:p>
            <a:pPr marL="0" indent="0">
              <a:buNone/>
            </a:pPr>
            <a:endParaRPr lang="zh-TW" altLang="en-US" sz="2400"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0" y="-6279"/>
            <a:ext cx="12191999" cy="615553"/>
          </a:xfrm>
          <a:prstGeom prst="rect">
            <a:avLst/>
          </a:prstGeom>
          <a:noFill/>
        </p:spPr>
        <p:txBody>
          <a:bodyPr wrap="square" rtlCol="0">
            <a:spAutoFit/>
          </a:bodyPr>
          <a:lstStyle/>
          <a:p>
            <a:pPr algn="ctr"/>
            <a:r>
              <a:rPr lang="en-US" altLang="zh-TW" sz="3400" dirty="0">
                <a:latin typeface="微軟正黑體" panose="020B0604030504040204" pitchFamily="34" charset="-120"/>
                <a:ea typeface="微軟正黑體" panose="020B0604030504040204" pitchFamily="34" charset="-120"/>
              </a:rPr>
              <a:t>103-10  </a:t>
            </a:r>
            <a:r>
              <a:rPr lang="zh-TW" altLang="en-US" sz="3400" dirty="0" smtClean="0">
                <a:latin typeface="微軟正黑體" panose="020B0604030504040204" pitchFamily="34" charset="-120"/>
                <a:ea typeface="微軟正黑體" panose="020B0604030504040204" pitchFamily="34" charset="-120"/>
              </a:rPr>
              <a:t>精</a:t>
            </a:r>
            <a:r>
              <a:rPr lang="zh-TW" altLang="en-US" sz="3400" dirty="0">
                <a:latin typeface="微軟正黑體" panose="020B0604030504040204" pitchFamily="34" charset="-120"/>
                <a:ea typeface="微軟正黑體" panose="020B0604030504040204" pitchFamily="34" charset="-120"/>
              </a:rPr>
              <a:t>進生涯輔導秀出活力高工，引導學校特色發展計畫</a:t>
            </a:r>
          </a:p>
        </p:txBody>
      </p:sp>
      <p:grpSp>
        <p:nvGrpSpPr>
          <p:cNvPr id="15" name="群組 14"/>
          <p:cNvGrpSpPr/>
          <p:nvPr/>
        </p:nvGrpSpPr>
        <p:grpSpPr>
          <a:xfrm>
            <a:off x="0" y="5980410"/>
            <a:ext cx="4017337" cy="831850"/>
            <a:chOff x="0" y="5980410"/>
            <a:chExt cx="4017337" cy="831850"/>
          </a:xfrm>
        </p:grpSpPr>
        <p:pic>
          <p:nvPicPr>
            <p:cNvPr id="17" name="圖片 16"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46410773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076252"/>
            <a:ext cx="10561822" cy="4718639"/>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387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800" dirty="0">
                  <a:solidFill>
                    <a:schemeClr val="bg1"/>
                  </a:solidFill>
                  <a:ea typeface="標楷體" pitchFamily="65" charset="-120"/>
                </a:rPr>
                <a:t>2015</a:t>
              </a:r>
              <a:r>
                <a:rPr lang="zh-TW" altLang="en-US" sz="2800" dirty="0">
                  <a:solidFill>
                    <a:schemeClr val="bg1"/>
                  </a:solidFill>
                  <a:ea typeface="標楷體" pitchFamily="65" charset="-120"/>
                </a:rPr>
                <a:t>彰化縣慶祝國慶大會暨行進管樂隊遊行比賽</a:t>
              </a:r>
            </a:p>
          </p:txBody>
        </p:sp>
      </p:grpSp>
      <p:sp>
        <p:nvSpPr>
          <p:cNvPr id="15" name="文字方塊 14"/>
          <p:cNvSpPr txBox="1"/>
          <p:nvPr/>
        </p:nvSpPr>
        <p:spPr>
          <a:xfrm>
            <a:off x="0" y="-6279"/>
            <a:ext cx="12191999" cy="615553"/>
          </a:xfrm>
          <a:prstGeom prst="rect">
            <a:avLst/>
          </a:prstGeom>
          <a:noFill/>
        </p:spPr>
        <p:txBody>
          <a:bodyPr wrap="square" rtlCol="0">
            <a:spAutoFit/>
          </a:bodyPr>
          <a:lstStyle/>
          <a:p>
            <a:pPr algn="ctr"/>
            <a:r>
              <a:rPr lang="en-US" altLang="zh-TW" sz="3400" dirty="0">
                <a:latin typeface="微軟正黑體" panose="020B0604030504040204" pitchFamily="34" charset="-120"/>
                <a:ea typeface="微軟正黑體" panose="020B0604030504040204" pitchFamily="34" charset="-120"/>
              </a:rPr>
              <a:t>103-10  </a:t>
            </a:r>
            <a:r>
              <a:rPr lang="zh-TW" altLang="en-US" sz="3400" dirty="0" smtClean="0">
                <a:latin typeface="微軟正黑體" panose="020B0604030504040204" pitchFamily="34" charset="-120"/>
                <a:ea typeface="微軟正黑體" panose="020B0604030504040204" pitchFamily="34" charset="-120"/>
              </a:rPr>
              <a:t>精</a:t>
            </a:r>
            <a:r>
              <a:rPr lang="zh-TW" altLang="en-US" sz="3400" dirty="0">
                <a:latin typeface="微軟正黑體" panose="020B0604030504040204" pitchFamily="34" charset="-120"/>
                <a:ea typeface="微軟正黑體" panose="020B0604030504040204" pitchFamily="34" charset="-120"/>
              </a:rPr>
              <a:t>進生涯輔導秀出活力高工，引導學校特色發展計畫</a:t>
            </a:r>
          </a:p>
        </p:txBody>
      </p:sp>
      <p:pic>
        <p:nvPicPr>
          <p:cNvPr id="22" name="內容版面配置區 9" descr="DSC_3655.JPG"/>
          <p:cNvPicPr>
            <a:picLocks noChangeAspect="1"/>
          </p:cNvPicPr>
          <p:nvPr/>
        </p:nvPicPr>
        <p:blipFill>
          <a:blip r:embed="rId2" cstate="print"/>
          <a:stretch>
            <a:fillRect/>
          </a:stretch>
        </p:blipFill>
        <p:spPr>
          <a:xfrm>
            <a:off x="6383253" y="3442372"/>
            <a:ext cx="3165417" cy="2070076"/>
          </a:xfrm>
          <a:prstGeom prst="rect">
            <a:avLst/>
          </a:prstGeom>
          <a:ln>
            <a:noFill/>
          </a:ln>
          <a:effectLst>
            <a:softEdge rad="112500"/>
          </a:effectLst>
        </p:spPr>
      </p:pic>
      <p:pic>
        <p:nvPicPr>
          <p:cNvPr id="20" name="內容版面配置區 9" descr="DSC_3655.JPG"/>
          <p:cNvPicPr>
            <a:picLocks noChangeAspect="1"/>
          </p:cNvPicPr>
          <p:nvPr/>
        </p:nvPicPr>
        <p:blipFill>
          <a:blip r:embed="rId3" cstate="print"/>
          <a:stretch>
            <a:fillRect/>
          </a:stretch>
        </p:blipFill>
        <p:spPr>
          <a:xfrm>
            <a:off x="7653237" y="1748793"/>
            <a:ext cx="3165417" cy="2072830"/>
          </a:xfrm>
          <a:prstGeom prst="rect">
            <a:avLst/>
          </a:prstGeom>
          <a:ln>
            <a:noFill/>
          </a:ln>
          <a:effectLst>
            <a:softEdge rad="112500"/>
          </a:effectLst>
        </p:spPr>
      </p:pic>
      <p:pic>
        <p:nvPicPr>
          <p:cNvPr id="21" name="內容版面配置區 9" descr="DSC_3655.JPG"/>
          <p:cNvPicPr>
            <a:picLocks noChangeAspect="1"/>
          </p:cNvPicPr>
          <p:nvPr/>
        </p:nvPicPr>
        <p:blipFill>
          <a:blip r:embed="rId4" cstate="print"/>
          <a:stretch>
            <a:fillRect/>
          </a:stretch>
        </p:blipFill>
        <p:spPr>
          <a:xfrm>
            <a:off x="2728232" y="1709806"/>
            <a:ext cx="3164363" cy="2072830"/>
          </a:xfrm>
          <a:prstGeom prst="rect">
            <a:avLst/>
          </a:prstGeom>
          <a:ln>
            <a:noFill/>
          </a:ln>
          <a:effectLst>
            <a:softEdge rad="112500"/>
          </a:effectLst>
        </p:spPr>
      </p:pic>
      <p:pic>
        <p:nvPicPr>
          <p:cNvPr id="19" name="內容版面配置區 9" descr="DSC_3655.JPG"/>
          <p:cNvPicPr>
            <a:picLocks noGrp="1" noChangeAspect="1"/>
          </p:cNvPicPr>
          <p:nvPr>
            <p:ph sz="half" idx="1"/>
          </p:nvPr>
        </p:nvPicPr>
        <p:blipFill>
          <a:blip r:embed="rId5" cstate="print"/>
          <a:stretch>
            <a:fillRect/>
          </a:stretch>
        </p:blipFill>
        <p:spPr>
          <a:xfrm>
            <a:off x="1347577" y="3439618"/>
            <a:ext cx="3164363" cy="2072830"/>
          </a:xfrm>
          <a:prstGeom prst="rect">
            <a:avLst/>
          </a:prstGeom>
          <a:ln>
            <a:noFill/>
          </a:ln>
          <a:effectLst>
            <a:softEdge rad="112500"/>
          </a:effectLst>
        </p:spPr>
      </p:pic>
      <p:grpSp>
        <p:nvGrpSpPr>
          <p:cNvPr id="16" name="群組 15"/>
          <p:cNvGrpSpPr/>
          <p:nvPr/>
        </p:nvGrpSpPr>
        <p:grpSpPr>
          <a:xfrm>
            <a:off x="0" y="5980410"/>
            <a:ext cx="4017337" cy="831850"/>
            <a:chOff x="0" y="5980410"/>
            <a:chExt cx="4017337" cy="831850"/>
          </a:xfrm>
        </p:grpSpPr>
        <p:pic>
          <p:nvPicPr>
            <p:cNvPr id="17" name="圖片 16" descr="校徽.jpg"/>
            <p:cNvPicPr>
              <a:picLocks noChangeAspect="1"/>
            </p:cNvPicPr>
            <p:nvPr/>
          </p:nvPicPr>
          <p:blipFill>
            <a:blip r:embed="rId6">
              <a:extLst>
                <a:ext uri="{BEBA8EAE-BF5A-486C-A8C5-ECC9F3942E4B}">
                  <a14:imgProps xmlns:a14="http://schemas.microsoft.com/office/drawing/2010/main">
                    <a14:imgLayer r:embed="rId7">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99032066"/>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076252"/>
            <a:ext cx="10561822" cy="4718639"/>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4200"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800" dirty="0">
                  <a:solidFill>
                    <a:schemeClr val="bg1"/>
                  </a:solidFill>
                  <a:ea typeface="標楷體" pitchFamily="65" charset="-120"/>
                </a:rPr>
                <a:t>2015</a:t>
              </a:r>
              <a:r>
                <a:rPr lang="zh-TW" altLang="en-US" sz="2800" dirty="0">
                  <a:solidFill>
                    <a:schemeClr val="bg1"/>
                  </a:solidFill>
                  <a:ea typeface="標楷體" pitchFamily="65" charset="-120"/>
                </a:rPr>
                <a:t>彰化縣秀水鄉快樂學習、創意童年嘟嘟愛心夏令營</a:t>
              </a:r>
            </a:p>
          </p:txBody>
        </p:sp>
      </p:grpSp>
      <p:sp>
        <p:nvSpPr>
          <p:cNvPr id="15" name="文字方塊 14"/>
          <p:cNvSpPr txBox="1"/>
          <p:nvPr/>
        </p:nvSpPr>
        <p:spPr>
          <a:xfrm>
            <a:off x="0" y="-6279"/>
            <a:ext cx="12191999" cy="615553"/>
          </a:xfrm>
          <a:prstGeom prst="rect">
            <a:avLst/>
          </a:prstGeom>
          <a:noFill/>
        </p:spPr>
        <p:txBody>
          <a:bodyPr wrap="square" rtlCol="0">
            <a:spAutoFit/>
          </a:bodyPr>
          <a:lstStyle/>
          <a:p>
            <a:pPr algn="ctr"/>
            <a:r>
              <a:rPr lang="en-US" altLang="zh-TW" sz="3400" dirty="0">
                <a:latin typeface="微軟正黑體" panose="020B0604030504040204" pitchFamily="34" charset="-120"/>
                <a:ea typeface="微軟正黑體" panose="020B0604030504040204" pitchFamily="34" charset="-120"/>
              </a:rPr>
              <a:t>103-10  </a:t>
            </a:r>
            <a:r>
              <a:rPr lang="zh-TW" altLang="en-US" sz="3400" dirty="0" smtClean="0">
                <a:latin typeface="微軟正黑體" panose="020B0604030504040204" pitchFamily="34" charset="-120"/>
                <a:ea typeface="微軟正黑體" panose="020B0604030504040204" pitchFamily="34" charset="-120"/>
              </a:rPr>
              <a:t>精</a:t>
            </a:r>
            <a:r>
              <a:rPr lang="zh-TW" altLang="en-US" sz="3400" dirty="0">
                <a:latin typeface="微軟正黑體" panose="020B0604030504040204" pitchFamily="34" charset="-120"/>
                <a:ea typeface="微軟正黑體" panose="020B0604030504040204" pitchFamily="34" charset="-120"/>
              </a:rPr>
              <a:t>進生涯輔導秀出活力高工，引導學校特色發展計畫</a:t>
            </a:r>
          </a:p>
        </p:txBody>
      </p:sp>
      <p:pic>
        <p:nvPicPr>
          <p:cNvPr id="16" name="內容版面配置區 9" descr="DSC_3655.JPG"/>
          <p:cNvPicPr>
            <a:picLocks noGrp="1" noChangeAspect="1"/>
          </p:cNvPicPr>
          <p:nvPr>
            <p:ph sz="half" idx="1"/>
          </p:nvPr>
        </p:nvPicPr>
        <p:blipFill>
          <a:blip r:embed="rId2" cstate="print"/>
          <a:stretch>
            <a:fillRect/>
          </a:stretch>
        </p:blipFill>
        <p:spPr>
          <a:xfrm>
            <a:off x="2013567" y="3747783"/>
            <a:ext cx="3292528" cy="1912885"/>
          </a:xfrm>
          <a:prstGeom prst="rect">
            <a:avLst/>
          </a:prstGeom>
          <a:ln>
            <a:noFill/>
          </a:ln>
          <a:effectLst>
            <a:softEdge rad="112500"/>
          </a:effectLst>
        </p:spPr>
      </p:pic>
      <p:pic>
        <p:nvPicPr>
          <p:cNvPr id="17" name="內容版面配置區 9" descr="DSC_3655.JPG"/>
          <p:cNvPicPr>
            <a:picLocks noChangeAspect="1"/>
          </p:cNvPicPr>
          <p:nvPr/>
        </p:nvPicPr>
        <p:blipFill>
          <a:blip r:embed="rId3" cstate="print"/>
          <a:stretch>
            <a:fillRect/>
          </a:stretch>
        </p:blipFill>
        <p:spPr>
          <a:xfrm>
            <a:off x="6754371" y="1677948"/>
            <a:ext cx="3330031" cy="1912884"/>
          </a:xfrm>
          <a:prstGeom prst="rect">
            <a:avLst/>
          </a:prstGeom>
          <a:ln>
            <a:noFill/>
          </a:ln>
          <a:effectLst>
            <a:softEdge rad="112500"/>
          </a:effectLst>
        </p:spPr>
      </p:pic>
      <p:pic>
        <p:nvPicPr>
          <p:cNvPr id="18" name="內容版面配置區 9" descr="DSC_3655.JPG"/>
          <p:cNvPicPr>
            <a:picLocks noChangeAspect="1"/>
          </p:cNvPicPr>
          <p:nvPr/>
        </p:nvPicPr>
        <p:blipFill>
          <a:blip r:embed="rId4" cstate="print"/>
          <a:stretch>
            <a:fillRect/>
          </a:stretch>
        </p:blipFill>
        <p:spPr>
          <a:xfrm>
            <a:off x="2013567" y="1684895"/>
            <a:ext cx="3292544" cy="1912883"/>
          </a:xfrm>
          <a:prstGeom prst="rect">
            <a:avLst/>
          </a:prstGeom>
          <a:ln>
            <a:noFill/>
          </a:ln>
          <a:effectLst>
            <a:softEdge rad="112500"/>
          </a:effectLst>
        </p:spPr>
      </p:pic>
      <p:pic>
        <p:nvPicPr>
          <p:cNvPr id="23" name="內容版面配置區 9" descr="DSC_3655.JPG"/>
          <p:cNvPicPr>
            <a:picLocks noChangeAspect="1"/>
          </p:cNvPicPr>
          <p:nvPr/>
        </p:nvPicPr>
        <p:blipFill>
          <a:blip r:embed="rId5" cstate="print"/>
          <a:stretch>
            <a:fillRect/>
          </a:stretch>
        </p:blipFill>
        <p:spPr>
          <a:xfrm>
            <a:off x="6754371" y="3747783"/>
            <a:ext cx="3292528" cy="1912883"/>
          </a:xfrm>
          <a:prstGeom prst="rect">
            <a:avLst/>
          </a:prstGeom>
          <a:ln>
            <a:noFill/>
          </a:ln>
          <a:effectLst>
            <a:softEdge rad="112500"/>
          </a:effectLst>
        </p:spPr>
      </p:pic>
      <p:grpSp>
        <p:nvGrpSpPr>
          <p:cNvPr id="19" name="群組 18"/>
          <p:cNvGrpSpPr/>
          <p:nvPr/>
        </p:nvGrpSpPr>
        <p:grpSpPr>
          <a:xfrm>
            <a:off x="0" y="5980410"/>
            <a:ext cx="4017337" cy="831850"/>
            <a:chOff x="0" y="5980410"/>
            <a:chExt cx="4017337" cy="831850"/>
          </a:xfrm>
        </p:grpSpPr>
        <p:pic>
          <p:nvPicPr>
            <p:cNvPr id="20" name="圖片 19" descr="校徽.jpg"/>
            <p:cNvPicPr>
              <a:picLocks noChangeAspect="1"/>
            </p:cNvPicPr>
            <p:nvPr/>
          </p:nvPicPr>
          <p:blipFill>
            <a:blip r:embed="rId6">
              <a:extLst>
                <a:ext uri="{BEBA8EAE-BF5A-486C-A8C5-ECC9F3942E4B}">
                  <a14:imgProps xmlns:a14="http://schemas.microsoft.com/office/drawing/2010/main">
                    <a14:imgLayer r:embed="rId7">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字方塊 2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119835900"/>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743914" y="1076252"/>
            <a:ext cx="10561822" cy="4718639"/>
            <a:chOff x="521" y="867"/>
            <a:chExt cx="4718" cy="130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7"/>
              <a:ext cx="2582"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800" dirty="0">
                  <a:solidFill>
                    <a:schemeClr val="bg1"/>
                  </a:solidFill>
                  <a:ea typeface="標楷體" pitchFamily="65" charset="-120"/>
                </a:rPr>
                <a:t>2015</a:t>
              </a:r>
              <a:r>
                <a:rPr lang="zh-TW" altLang="en-US" sz="2800" dirty="0">
                  <a:solidFill>
                    <a:schemeClr val="bg1"/>
                  </a:solidFill>
                  <a:ea typeface="標楷體" pitchFamily="65" charset="-120"/>
                </a:rPr>
                <a:t>樂服志工社、假日快樂營</a:t>
              </a:r>
            </a:p>
          </p:txBody>
        </p:sp>
      </p:grpSp>
      <p:sp>
        <p:nvSpPr>
          <p:cNvPr id="15" name="文字方塊 14"/>
          <p:cNvSpPr txBox="1"/>
          <p:nvPr/>
        </p:nvSpPr>
        <p:spPr>
          <a:xfrm>
            <a:off x="0" y="-6279"/>
            <a:ext cx="12191999" cy="615553"/>
          </a:xfrm>
          <a:prstGeom prst="rect">
            <a:avLst/>
          </a:prstGeom>
          <a:noFill/>
        </p:spPr>
        <p:txBody>
          <a:bodyPr wrap="square" rtlCol="0">
            <a:spAutoFit/>
          </a:bodyPr>
          <a:lstStyle/>
          <a:p>
            <a:pPr algn="ctr"/>
            <a:r>
              <a:rPr lang="en-US" altLang="zh-TW" sz="3400" dirty="0">
                <a:latin typeface="微軟正黑體" panose="020B0604030504040204" pitchFamily="34" charset="-120"/>
                <a:ea typeface="微軟正黑體" panose="020B0604030504040204" pitchFamily="34" charset="-120"/>
              </a:rPr>
              <a:t>103-10  </a:t>
            </a:r>
            <a:r>
              <a:rPr lang="zh-TW" altLang="en-US" sz="3400" dirty="0" smtClean="0">
                <a:latin typeface="微軟正黑體" panose="020B0604030504040204" pitchFamily="34" charset="-120"/>
                <a:ea typeface="微軟正黑體" panose="020B0604030504040204" pitchFamily="34" charset="-120"/>
              </a:rPr>
              <a:t>精</a:t>
            </a:r>
            <a:r>
              <a:rPr lang="zh-TW" altLang="en-US" sz="3400" dirty="0">
                <a:latin typeface="微軟正黑體" panose="020B0604030504040204" pitchFamily="34" charset="-120"/>
                <a:ea typeface="微軟正黑體" panose="020B0604030504040204" pitchFamily="34" charset="-120"/>
              </a:rPr>
              <a:t>進生涯輔導秀出活力高工，引導學校特色發展計畫</a:t>
            </a:r>
          </a:p>
        </p:txBody>
      </p:sp>
      <p:pic>
        <p:nvPicPr>
          <p:cNvPr id="19" name="Picture 2" descr="IMG_5408"/>
          <p:cNvPicPr>
            <a:picLocks noChangeAspect="1" noChangeArrowheads="1"/>
          </p:cNvPicPr>
          <p:nvPr/>
        </p:nvPicPr>
        <p:blipFill>
          <a:blip r:embed="rId2" cstate="print"/>
          <a:srcRect/>
          <a:stretch>
            <a:fillRect/>
          </a:stretch>
        </p:blipFill>
        <p:spPr bwMode="auto">
          <a:xfrm>
            <a:off x="2121182" y="1752600"/>
            <a:ext cx="3486173" cy="1825771"/>
          </a:xfrm>
          <a:prstGeom prst="rect">
            <a:avLst/>
          </a:prstGeom>
          <a:ln>
            <a:noFill/>
          </a:ln>
          <a:effectLst>
            <a:softEdge rad="112500"/>
          </a:effectLst>
        </p:spPr>
      </p:pic>
      <p:pic>
        <p:nvPicPr>
          <p:cNvPr id="20" name="Picture 3" descr="IMG_5434"/>
          <p:cNvPicPr>
            <a:picLocks noChangeAspect="1" noChangeArrowheads="1"/>
          </p:cNvPicPr>
          <p:nvPr/>
        </p:nvPicPr>
        <p:blipFill>
          <a:blip r:embed="rId3" cstate="print"/>
          <a:srcRect/>
          <a:stretch>
            <a:fillRect/>
          </a:stretch>
        </p:blipFill>
        <p:spPr bwMode="auto">
          <a:xfrm>
            <a:off x="6288022" y="1749445"/>
            <a:ext cx="3486173" cy="1828507"/>
          </a:xfrm>
          <a:prstGeom prst="rect">
            <a:avLst/>
          </a:prstGeom>
          <a:ln>
            <a:noFill/>
          </a:ln>
          <a:effectLst>
            <a:softEdge rad="112500"/>
          </a:effectLst>
        </p:spPr>
      </p:pic>
      <p:pic>
        <p:nvPicPr>
          <p:cNvPr id="21" name="Picture 4" descr="IMG_5450"/>
          <p:cNvPicPr>
            <a:picLocks noGrp="1" noChangeAspect="1" noChangeArrowheads="1"/>
          </p:cNvPicPr>
          <p:nvPr>
            <p:ph sz="half" idx="1"/>
          </p:nvPr>
        </p:nvPicPr>
        <p:blipFill>
          <a:blip r:embed="rId4" cstate="print"/>
          <a:srcRect/>
          <a:stretch>
            <a:fillRect/>
          </a:stretch>
        </p:blipFill>
        <p:spPr bwMode="auto">
          <a:xfrm>
            <a:off x="2121181" y="3732724"/>
            <a:ext cx="3486173" cy="1907814"/>
          </a:xfrm>
          <a:prstGeom prst="rect">
            <a:avLst/>
          </a:prstGeom>
          <a:ln>
            <a:noFill/>
          </a:ln>
          <a:effectLst>
            <a:softEdge rad="112500"/>
          </a:effectLst>
        </p:spPr>
      </p:pic>
      <p:pic>
        <p:nvPicPr>
          <p:cNvPr id="22" name="Picture 5" descr="IMG_7677"/>
          <p:cNvPicPr>
            <a:picLocks noChangeAspect="1" noChangeArrowheads="1"/>
          </p:cNvPicPr>
          <p:nvPr/>
        </p:nvPicPr>
        <p:blipFill>
          <a:blip r:embed="rId5" cstate="print"/>
          <a:srcRect/>
          <a:stretch>
            <a:fillRect/>
          </a:stretch>
        </p:blipFill>
        <p:spPr bwMode="auto">
          <a:xfrm>
            <a:off x="6288022" y="3732724"/>
            <a:ext cx="3486173" cy="1828507"/>
          </a:xfrm>
          <a:prstGeom prst="rect">
            <a:avLst/>
          </a:prstGeom>
          <a:ln>
            <a:noFill/>
          </a:ln>
          <a:effectLst>
            <a:softEdge rad="112500"/>
          </a:effectLst>
        </p:spPr>
      </p:pic>
      <p:grpSp>
        <p:nvGrpSpPr>
          <p:cNvPr id="16" name="群組 15"/>
          <p:cNvGrpSpPr/>
          <p:nvPr/>
        </p:nvGrpSpPr>
        <p:grpSpPr>
          <a:xfrm>
            <a:off x="0" y="5980410"/>
            <a:ext cx="4017337" cy="831850"/>
            <a:chOff x="0" y="5980410"/>
            <a:chExt cx="4017337" cy="831850"/>
          </a:xfrm>
        </p:grpSpPr>
        <p:pic>
          <p:nvPicPr>
            <p:cNvPr id="17" name="圖片 16" descr="校徽.jpg"/>
            <p:cNvPicPr>
              <a:picLocks noChangeAspect="1"/>
            </p:cNvPicPr>
            <p:nvPr/>
          </p:nvPicPr>
          <p:blipFill>
            <a:blip r:embed="rId6">
              <a:extLst>
                <a:ext uri="{BEBA8EAE-BF5A-486C-A8C5-ECC9F3942E4B}">
                  <a14:imgProps xmlns:a14="http://schemas.microsoft.com/office/drawing/2010/main">
                    <a14:imgLayer r:embed="rId7">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515798757"/>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241647" y="840533"/>
            <a:ext cx="10561822" cy="2911149"/>
            <a:chOff x="521" y="827"/>
            <a:chExt cx="4718" cy="134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27"/>
              <a:ext cx="1659" cy="209"/>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800" dirty="0" smtClean="0">
                  <a:solidFill>
                    <a:schemeClr val="bg1"/>
                  </a:solidFill>
                  <a:ea typeface="標楷體" pitchFamily="65" charset="-120"/>
                </a:rPr>
                <a:t>2015</a:t>
              </a:r>
              <a:r>
                <a:rPr lang="zh-TW" altLang="en-US" sz="2800" dirty="0" smtClean="0">
                  <a:solidFill>
                    <a:schemeClr val="bg1"/>
                  </a:solidFill>
                  <a:ea typeface="標楷體" pitchFamily="65" charset="-120"/>
                </a:rPr>
                <a:t>潛能開發課程</a:t>
              </a:r>
              <a:endParaRPr lang="zh-TW" altLang="en-US" sz="2800" dirty="0">
                <a:solidFill>
                  <a:schemeClr val="bg1"/>
                </a:solidFill>
                <a:ea typeface="標楷體" pitchFamily="65" charset="-120"/>
              </a:endParaRPr>
            </a:p>
          </p:txBody>
        </p:sp>
      </p:grpSp>
      <p:sp>
        <p:nvSpPr>
          <p:cNvPr id="15" name="文字方塊 14"/>
          <p:cNvSpPr txBox="1"/>
          <p:nvPr/>
        </p:nvSpPr>
        <p:spPr>
          <a:xfrm>
            <a:off x="0" y="-6279"/>
            <a:ext cx="12191999" cy="615553"/>
          </a:xfrm>
          <a:prstGeom prst="rect">
            <a:avLst/>
          </a:prstGeom>
          <a:noFill/>
        </p:spPr>
        <p:txBody>
          <a:bodyPr wrap="square" rtlCol="0">
            <a:spAutoFit/>
          </a:bodyPr>
          <a:lstStyle/>
          <a:p>
            <a:pPr algn="ctr"/>
            <a:r>
              <a:rPr lang="en-US" altLang="zh-TW" sz="3400" dirty="0">
                <a:latin typeface="微軟正黑體" panose="020B0604030504040204" pitchFamily="34" charset="-120"/>
                <a:ea typeface="微軟正黑體" panose="020B0604030504040204" pitchFamily="34" charset="-120"/>
              </a:rPr>
              <a:t>103-10  </a:t>
            </a:r>
            <a:r>
              <a:rPr lang="zh-TW" altLang="en-US" sz="3400" dirty="0" smtClean="0">
                <a:latin typeface="微軟正黑體" panose="020B0604030504040204" pitchFamily="34" charset="-120"/>
                <a:ea typeface="微軟正黑體" panose="020B0604030504040204" pitchFamily="34" charset="-120"/>
              </a:rPr>
              <a:t>精</a:t>
            </a:r>
            <a:r>
              <a:rPr lang="zh-TW" altLang="en-US" sz="3400" dirty="0">
                <a:latin typeface="微軟正黑體" panose="020B0604030504040204" pitchFamily="34" charset="-120"/>
                <a:ea typeface="微軟正黑體" panose="020B0604030504040204" pitchFamily="34" charset="-120"/>
              </a:rPr>
              <a:t>進生涯輔導秀出活力高工，引導學校特色發展計畫</a:t>
            </a:r>
          </a:p>
        </p:txBody>
      </p:sp>
      <p:pic>
        <p:nvPicPr>
          <p:cNvPr id="16" name="圖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3242" y="1439960"/>
            <a:ext cx="3016576" cy="2130555"/>
          </a:xfrm>
          <a:prstGeom prst="rect">
            <a:avLst/>
          </a:prstGeom>
          <a:ln>
            <a:noFill/>
          </a:ln>
          <a:effectLst>
            <a:softEdge rad="112500"/>
          </a:effectLst>
        </p:spPr>
      </p:pic>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5222" y="1431794"/>
            <a:ext cx="3016576" cy="2138721"/>
          </a:xfrm>
          <a:prstGeom prst="rect">
            <a:avLst/>
          </a:prstGeom>
          <a:ln>
            <a:noFill/>
          </a:ln>
          <a:effectLst>
            <a:softEdge rad="112500"/>
          </a:effectLst>
        </p:spPr>
      </p:pic>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62" y="1439961"/>
            <a:ext cx="3016576" cy="2130555"/>
          </a:xfrm>
          <a:prstGeom prst="rect">
            <a:avLst/>
          </a:prstGeom>
          <a:ln>
            <a:noFill/>
          </a:ln>
          <a:effectLst>
            <a:softEdge rad="112500"/>
          </a:effectLst>
        </p:spPr>
      </p:pic>
      <p:grpSp>
        <p:nvGrpSpPr>
          <p:cNvPr id="23" name="Group 4"/>
          <p:cNvGrpSpPr>
            <a:grpSpLocks/>
          </p:cNvGrpSpPr>
          <p:nvPr/>
        </p:nvGrpSpPr>
        <p:grpSpPr bwMode="auto">
          <a:xfrm>
            <a:off x="1148289" y="3261299"/>
            <a:ext cx="10561822" cy="2719111"/>
            <a:chOff x="521" y="823"/>
            <a:chExt cx="4718" cy="1349"/>
          </a:xfrm>
        </p:grpSpPr>
        <p:sp>
          <p:nvSpPr>
            <p:cNvPr id="24"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25" name="AutoShape 6"/>
            <p:cNvSpPr>
              <a:spLocks noChangeArrowheads="1"/>
            </p:cNvSpPr>
            <p:nvPr/>
          </p:nvSpPr>
          <p:spPr bwMode="auto">
            <a:xfrm>
              <a:off x="3130" y="823"/>
              <a:ext cx="1900" cy="209"/>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800" dirty="0" smtClean="0">
                  <a:solidFill>
                    <a:schemeClr val="bg1"/>
                  </a:solidFill>
                  <a:ea typeface="標楷體" pitchFamily="65" charset="-120"/>
                </a:rPr>
                <a:t>2015</a:t>
              </a:r>
              <a:r>
                <a:rPr lang="zh-TW" altLang="en-US" sz="2800" dirty="0" smtClean="0">
                  <a:solidFill>
                    <a:schemeClr val="bg1"/>
                  </a:solidFill>
                  <a:ea typeface="標楷體" pitchFamily="65" charset="-120"/>
                </a:rPr>
                <a:t>探索體驗營</a:t>
              </a:r>
              <a:endParaRPr lang="zh-TW" altLang="en-US" sz="2800" dirty="0">
                <a:solidFill>
                  <a:schemeClr val="bg1"/>
                </a:solidFill>
                <a:ea typeface="標楷體" pitchFamily="65" charset="-120"/>
              </a:endParaRPr>
            </a:p>
          </p:txBody>
        </p:sp>
      </p:grpSp>
      <p:pic>
        <p:nvPicPr>
          <p:cNvPr id="29" name="內容版面配置區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525264" y="3963587"/>
            <a:ext cx="3079041" cy="1670344"/>
          </a:xfrm>
          <a:prstGeom prst="rect">
            <a:avLst/>
          </a:prstGeom>
          <a:ln>
            <a:noFill/>
          </a:ln>
          <a:effectLst>
            <a:softEdge rad="112500"/>
          </a:effectLst>
        </p:spPr>
      </p:pic>
      <p:pic>
        <p:nvPicPr>
          <p:cNvPr id="30" name="圖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9142" y="3961236"/>
            <a:ext cx="3079041" cy="1670345"/>
          </a:xfrm>
          <a:prstGeom prst="rect">
            <a:avLst/>
          </a:prstGeom>
          <a:ln>
            <a:noFill/>
          </a:ln>
          <a:effectLst>
            <a:softEdge rad="112500"/>
          </a:effectLst>
        </p:spPr>
      </p:pic>
      <p:pic>
        <p:nvPicPr>
          <p:cNvPr id="31" name="圖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2377" y="3963587"/>
            <a:ext cx="3074709" cy="1667994"/>
          </a:xfrm>
          <a:prstGeom prst="rect">
            <a:avLst/>
          </a:prstGeom>
          <a:ln>
            <a:noFill/>
          </a:ln>
          <a:effectLst>
            <a:softEdge rad="112500"/>
          </a:effectLst>
        </p:spPr>
      </p:pic>
      <p:grpSp>
        <p:nvGrpSpPr>
          <p:cNvPr id="22" name="群組 21"/>
          <p:cNvGrpSpPr/>
          <p:nvPr/>
        </p:nvGrpSpPr>
        <p:grpSpPr>
          <a:xfrm>
            <a:off x="0" y="5980410"/>
            <a:ext cx="4017337" cy="831850"/>
            <a:chOff x="0" y="5980410"/>
            <a:chExt cx="4017337" cy="831850"/>
          </a:xfrm>
        </p:grpSpPr>
        <p:pic>
          <p:nvPicPr>
            <p:cNvPr id="26" name="圖片 25" descr="校徽.jpg"/>
            <p:cNvPicPr>
              <a:picLocks noChangeAspect="1"/>
            </p:cNvPicPr>
            <p:nvPr/>
          </p:nvPicPr>
          <p:blipFill>
            <a:blip r:embed="rId8">
              <a:extLst>
                <a:ext uri="{BEBA8EAE-BF5A-486C-A8C5-ECC9F3942E4B}">
                  <a14:imgProps xmlns:a14="http://schemas.microsoft.com/office/drawing/2010/main">
                    <a14:imgLayer r:embed="rId9">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字方塊 26"/>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947058920"/>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241647" y="840533"/>
            <a:ext cx="10561822" cy="2911149"/>
            <a:chOff x="521" y="827"/>
            <a:chExt cx="4718" cy="1345"/>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27"/>
              <a:ext cx="1899" cy="209"/>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800" dirty="0" smtClean="0">
                  <a:solidFill>
                    <a:schemeClr val="bg1"/>
                  </a:solidFill>
                  <a:ea typeface="標楷體" pitchFamily="65" charset="-120"/>
                </a:rPr>
                <a:t>2015</a:t>
              </a:r>
              <a:r>
                <a:rPr lang="zh-TW" altLang="en-US" sz="2800" dirty="0" smtClean="0">
                  <a:solidFill>
                    <a:schemeClr val="bg1"/>
                  </a:solidFill>
                  <a:ea typeface="標楷體" pitchFamily="65" charset="-120"/>
                </a:rPr>
                <a:t>多元適性輔導活動</a:t>
              </a:r>
              <a:endParaRPr lang="zh-TW" altLang="en-US" sz="2800" dirty="0">
                <a:solidFill>
                  <a:schemeClr val="bg1"/>
                </a:solidFill>
                <a:ea typeface="標楷體" pitchFamily="65" charset="-120"/>
              </a:endParaRPr>
            </a:p>
          </p:txBody>
        </p:sp>
      </p:grpSp>
      <p:sp>
        <p:nvSpPr>
          <p:cNvPr id="15" name="文字方塊 14"/>
          <p:cNvSpPr txBox="1"/>
          <p:nvPr/>
        </p:nvSpPr>
        <p:spPr>
          <a:xfrm>
            <a:off x="0" y="-6279"/>
            <a:ext cx="12191999" cy="615553"/>
          </a:xfrm>
          <a:prstGeom prst="rect">
            <a:avLst/>
          </a:prstGeom>
          <a:noFill/>
        </p:spPr>
        <p:txBody>
          <a:bodyPr wrap="square" rtlCol="0">
            <a:spAutoFit/>
          </a:bodyPr>
          <a:lstStyle/>
          <a:p>
            <a:pPr algn="ctr"/>
            <a:r>
              <a:rPr lang="en-US" altLang="zh-TW" sz="3400" dirty="0">
                <a:latin typeface="微軟正黑體" panose="020B0604030504040204" pitchFamily="34" charset="-120"/>
                <a:ea typeface="微軟正黑體" panose="020B0604030504040204" pitchFamily="34" charset="-120"/>
              </a:rPr>
              <a:t>103-10  </a:t>
            </a:r>
            <a:r>
              <a:rPr lang="zh-TW" altLang="en-US" sz="3400" dirty="0" smtClean="0">
                <a:latin typeface="微軟正黑體" panose="020B0604030504040204" pitchFamily="34" charset="-120"/>
                <a:ea typeface="微軟正黑體" panose="020B0604030504040204" pitchFamily="34" charset="-120"/>
              </a:rPr>
              <a:t>精</a:t>
            </a:r>
            <a:r>
              <a:rPr lang="zh-TW" altLang="en-US" sz="3400" dirty="0">
                <a:latin typeface="微軟正黑體" panose="020B0604030504040204" pitchFamily="34" charset="-120"/>
                <a:ea typeface="微軟正黑體" panose="020B0604030504040204" pitchFamily="34" charset="-120"/>
              </a:rPr>
              <a:t>進生涯輔導秀出活力高工，引導學校特色發展計畫</a:t>
            </a:r>
          </a:p>
        </p:txBody>
      </p:sp>
      <p:pic>
        <p:nvPicPr>
          <p:cNvPr id="19" name="圖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076" y="1414459"/>
            <a:ext cx="2834911" cy="2126183"/>
          </a:xfrm>
          <a:prstGeom prst="rect">
            <a:avLst/>
          </a:prstGeom>
          <a:ln>
            <a:noFill/>
          </a:ln>
          <a:effectLst>
            <a:softEdge rad="112500"/>
          </a:effectLst>
        </p:spPr>
      </p:pic>
      <p:pic>
        <p:nvPicPr>
          <p:cNvPr id="20" name="圖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322" y="1414459"/>
            <a:ext cx="2946329" cy="2209747"/>
          </a:xfrm>
          <a:prstGeom prst="rect">
            <a:avLst/>
          </a:prstGeom>
          <a:ln>
            <a:noFill/>
          </a:ln>
          <a:effectLst>
            <a:softEdge rad="112500"/>
          </a:effectLst>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425" y="1414459"/>
            <a:ext cx="2965956" cy="2224467"/>
          </a:xfrm>
          <a:prstGeom prst="rect">
            <a:avLst/>
          </a:prstGeom>
          <a:ln>
            <a:noFill/>
          </a:ln>
          <a:effectLst>
            <a:softEdge rad="112500"/>
          </a:effectLst>
        </p:spPr>
      </p:pic>
      <p:grpSp>
        <p:nvGrpSpPr>
          <p:cNvPr id="23" name="Group 4"/>
          <p:cNvGrpSpPr>
            <a:grpSpLocks/>
          </p:cNvGrpSpPr>
          <p:nvPr/>
        </p:nvGrpSpPr>
        <p:grpSpPr bwMode="auto">
          <a:xfrm>
            <a:off x="1148289" y="3198235"/>
            <a:ext cx="10561822" cy="2782175"/>
            <a:chOff x="521" y="823"/>
            <a:chExt cx="4718" cy="1349"/>
          </a:xfrm>
        </p:grpSpPr>
        <p:sp>
          <p:nvSpPr>
            <p:cNvPr id="24" name="AutoShape 5"/>
            <p:cNvSpPr>
              <a:spLocks noChangeArrowheads="1"/>
            </p:cNvSpPr>
            <p:nvPr/>
          </p:nvSpPr>
          <p:spPr bwMode="auto">
            <a:xfrm>
              <a:off x="521" y="930"/>
              <a:ext cx="4718" cy="1242"/>
            </a:xfrm>
            <a:prstGeom prst="roundRect">
              <a:avLst>
                <a:gd name="adj" fmla="val 7542"/>
              </a:avLst>
            </a:prstGeom>
            <a:gradFill rotWithShape="1">
              <a:gsLst>
                <a:gs pos="0">
                  <a:srgbClr val="88B8B7"/>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25" name="AutoShape 6"/>
            <p:cNvSpPr>
              <a:spLocks noChangeArrowheads="1"/>
            </p:cNvSpPr>
            <p:nvPr/>
          </p:nvSpPr>
          <p:spPr bwMode="auto">
            <a:xfrm>
              <a:off x="3130" y="823"/>
              <a:ext cx="1900" cy="209"/>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800" dirty="0">
                  <a:solidFill>
                    <a:schemeClr val="bg1"/>
                  </a:solidFill>
                  <a:ea typeface="標楷體" pitchFamily="65" charset="-120"/>
                </a:rPr>
                <a:t>2015</a:t>
              </a:r>
              <a:r>
                <a:rPr lang="zh-TW" altLang="en-US" sz="2800" dirty="0">
                  <a:solidFill>
                    <a:schemeClr val="bg1"/>
                  </a:solidFill>
                  <a:ea typeface="標楷體" pitchFamily="65" charset="-120"/>
                </a:rPr>
                <a:t>多元適性輔導活動</a:t>
              </a:r>
            </a:p>
          </p:txBody>
        </p:sp>
      </p:grpSp>
      <p:pic>
        <p:nvPicPr>
          <p:cNvPr id="22" name="圖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069" y="3736695"/>
            <a:ext cx="3701312" cy="2106375"/>
          </a:xfrm>
          <a:prstGeom prst="rect">
            <a:avLst/>
          </a:prstGeom>
          <a:ln>
            <a:noFill/>
          </a:ln>
          <a:effectLst>
            <a:softEdge rad="112500"/>
          </a:effectLst>
        </p:spPr>
      </p:pic>
      <p:pic>
        <p:nvPicPr>
          <p:cNvPr id="26" name="圖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9860" y="3736276"/>
            <a:ext cx="3713318" cy="2116088"/>
          </a:xfrm>
          <a:prstGeom prst="rect">
            <a:avLst/>
          </a:prstGeom>
          <a:ln>
            <a:noFill/>
          </a:ln>
          <a:effectLst>
            <a:softEdge rad="112500"/>
          </a:effectLst>
        </p:spPr>
      </p:pic>
      <p:grpSp>
        <p:nvGrpSpPr>
          <p:cNvPr id="17" name="群組 16"/>
          <p:cNvGrpSpPr/>
          <p:nvPr/>
        </p:nvGrpSpPr>
        <p:grpSpPr>
          <a:xfrm>
            <a:off x="0" y="5980410"/>
            <a:ext cx="4017337" cy="831850"/>
            <a:chOff x="0" y="5980410"/>
            <a:chExt cx="4017337" cy="831850"/>
          </a:xfrm>
        </p:grpSpPr>
        <p:pic>
          <p:nvPicPr>
            <p:cNvPr id="18" name="圖片 17" descr="校徽.jpg"/>
            <p:cNvPicPr>
              <a:picLocks noChangeAspect="1"/>
            </p:cNvPicPr>
            <p:nvPr/>
          </p:nvPicPr>
          <p:blipFill>
            <a:blip r:embed="rId7">
              <a:extLst>
                <a:ext uri="{BEBA8EAE-BF5A-486C-A8C5-ECC9F3942E4B}">
                  <a14:imgProps xmlns:a14="http://schemas.microsoft.com/office/drawing/2010/main">
                    <a14:imgLayer r:embed="rId8">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字方塊 26"/>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2352868066"/>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1448972" y="1631852"/>
            <a:ext cx="9819250" cy="374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校際參訪活動</a:t>
            </a:r>
            <a:endPar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440932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a:grpSpLocks/>
          </p:cNvGrpSpPr>
          <p:nvPr/>
        </p:nvGrpSpPr>
        <p:grpSpPr bwMode="auto">
          <a:xfrm>
            <a:off x="565649" y="1030466"/>
            <a:ext cx="10994001" cy="4865005"/>
            <a:chOff x="521" y="869"/>
            <a:chExt cx="4718" cy="1303"/>
          </a:xfrm>
        </p:grpSpPr>
        <p:sp>
          <p:nvSpPr>
            <p:cNvPr id="10"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ja-JP" altLang="en-US" sz="2000" dirty="0">
                <a:solidFill>
                  <a:srgbClr val="002060"/>
                </a:solidFill>
                <a:ea typeface="標楷體" pitchFamily="65" charset="-120"/>
              </a:endParaRPr>
            </a:p>
          </p:txBody>
        </p:sp>
        <p:sp>
          <p:nvSpPr>
            <p:cNvPr id="11" name="AutoShape 6"/>
            <p:cNvSpPr>
              <a:spLocks noChangeArrowheads="1"/>
            </p:cNvSpPr>
            <p:nvPr/>
          </p:nvSpPr>
          <p:spPr bwMode="auto">
            <a:xfrm>
              <a:off x="703" y="869"/>
              <a:ext cx="1590" cy="118"/>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申請辦理各項計畫</a:t>
              </a:r>
              <a:endParaRPr lang="en-US" altLang="ja-JP" sz="2800" dirty="0">
                <a:solidFill>
                  <a:schemeClr val="bg1"/>
                </a:solidFill>
                <a:ea typeface="標楷體" pitchFamily="65" charset="-120"/>
              </a:endParaRPr>
            </a:p>
          </p:txBody>
        </p:sp>
      </p:grpSp>
      <p:sp>
        <p:nvSpPr>
          <p:cNvPr id="12" name="文字方塊 11"/>
          <p:cNvSpPr txBox="1"/>
          <p:nvPr/>
        </p:nvSpPr>
        <p:spPr>
          <a:xfrm>
            <a:off x="0" y="-6279"/>
            <a:ext cx="12191999" cy="923330"/>
          </a:xfrm>
          <a:prstGeom prst="rect">
            <a:avLst/>
          </a:prstGeom>
          <a:noFill/>
        </p:spPr>
        <p:txBody>
          <a:bodyPr wrap="square" rtlCol="0">
            <a:spAutoFit/>
          </a:bodyPr>
          <a:lstStyle/>
          <a:p>
            <a:pPr algn="ctr"/>
            <a:r>
              <a:rPr lang="zh-TW" altLang="en-US" sz="5400" dirty="0" smtClean="0">
                <a:latin typeface="微軟正黑體" panose="020B0604030504040204" pitchFamily="34" charset="-120"/>
                <a:ea typeface="微軟正黑體" panose="020B0604030504040204" pitchFamily="34" charset="-120"/>
              </a:rPr>
              <a:t>優質化架構</a:t>
            </a:r>
          </a:p>
        </p:txBody>
      </p:sp>
      <p:graphicFrame>
        <p:nvGraphicFramePr>
          <p:cNvPr id="13" name="表格 12"/>
          <p:cNvGraphicFramePr>
            <a:graphicFrameLocks noGrp="1"/>
          </p:cNvGraphicFramePr>
          <p:nvPr>
            <p:extLst>
              <p:ext uri="{D42A27DB-BD31-4B8C-83A1-F6EECF244321}">
                <p14:modId xmlns:p14="http://schemas.microsoft.com/office/powerpoint/2010/main" val="672213734"/>
              </p:ext>
            </p:extLst>
          </p:nvPr>
        </p:nvGraphicFramePr>
        <p:xfrm>
          <a:off x="832363" y="1655002"/>
          <a:ext cx="10450093" cy="4009220"/>
        </p:xfrm>
        <a:graphic>
          <a:graphicData uri="http://schemas.openxmlformats.org/drawingml/2006/table">
            <a:tbl>
              <a:tblPr firstRow="1" firstCol="1" lastRow="1" lastCol="1" bandRow="1" bandCol="1"/>
              <a:tblGrid>
                <a:gridCol w="1087735">
                  <a:extLst>
                    <a:ext uri="{9D8B030D-6E8A-4147-A177-3AD203B41FA5}">
                      <a16:colId xmlns:a16="http://schemas.microsoft.com/office/drawing/2014/main" xmlns="" val="20000"/>
                    </a:ext>
                  </a:extLst>
                </a:gridCol>
                <a:gridCol w="2302074">
                  <a:extLst>
                    <a:ext uri="{9D8B030D-6E8A-4147-A177-3AD203B41FA5}">
                      <a16:colId xmlns:a16="http://schemas.microsoft.com/office/drawing/2014/main" xmlns="" val="20001"/>
                    </a:ext>
                  </a:extLst>
                </a:gridCol>
                <a:gridCol w="6170911">
                  <a:extLst>
                    <a:ext uri="{9D8B030D-6E8A-4147-A177-3AD203B41FA5}">
                      <a16:colId xmlns:a16="http://schemas.microsoft.com/office/drawing/2014/main" xmlns="" val="20006"/>
                    </a:ext>
                  </a:extLst>
                </a:gridCol>
                <a:gridCol w="889373">
                  <a:extLst>
                    <a:ext uri="{9D8B030D-6E8A-4147-A177-3AD203B41FA5}">
                      <a16:colId xmlns:a16="http://schemas.microsoft.com/office/drawing/2014/main" xmlns="" val="20002"/>
                    </a:ext>
                  </a:extLst>
                </a:gridCol>
              </a:tblGrid>
              <a:tr h="535896">
                <a:tc>
                  <a:txBody>
                    <a:bodyPr/>
                    <a:lstStyle/>
                    <a:p>
                      <a:pPr algn="ct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cs typeface="Times New Roman"/>
                        </a:rPr>
                        <a:t>計畫編號</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spcAft>
                          <a:spcPts val="0"/>
                        </a:spcAft>
                      </a:pPr>
                      <a:r>
                        <a:rPr lang="zh-TW" altLang="en-US" sz="2000" kern="100" dirty="0" smtClean="0">
                          <a:solidFill>
                            <a:schemeClr val="bg1"/>
                          </a:solidFill>
                          <a:effectLst/>
                          <a:latin typeface="微軟正黑體" panose="020B0604030504040204" pitchFamily="34" charset="-120"/>
                          <a:ea typeface="微軟正黑體" panose="020B0604030504040204" pitchFamily="34" charset="-120"/>
                          <a:cs typeface="Times New Roman"/>
                        </a:rPr>
                        <a:t>辦理項目</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spcAft>
                          <a:spcPts val="0"/>
                        </a:spcAft>
                      </a:pPr>
                      <a:r>
                        <a:rPr lang="zh-TW" sz="2000" b="1" kern="0" dirty="0" smtClean="0">
                          <a:solidFill>
                            <a:schemeClr val="bg1"/>
                          </a:solidFill>
                          <a:effectLst/>
                          <a:latin typeface="微軟正黑體" panose="020B0604030504040204" pitchFamily="34" charset="-120"/>
                          <a:ea typeface="微軟正黑體" panose="020B0604030504040204" pitchFamily="34" charset="-120"/>
                          <a:cs typeface="Times New Roman"/>
                        </a:rPr>
                        <a:t>計畫項目</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cs typeface="Times New Roman"/>
                        </a:rPr>
                        <a:t>執行</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a:endParaRPr>
                    </a:p>
                    <a:p>
                      <a:pPr algn="ct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cs typeface="Times New Roman"/>
                        </a:rPr>
                        <a:t>單位</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0000"/>
                  </a:ext>
                </a:extLst>
              </a:tr>
              <a:tr h="339962">
                <a:tc>
                  <a:txBody>
                    <a:bodyPr/>
                    <a:lstStyle/>
                    <a:p>
                      <a:pPr algn="ctr">
                        <a:spcAft>
                          <a:spcPts val="0"/>
                        </a:spcAft>
                      </a:pPr>
                      <a:r>
                        <a:rPr lang="en-US" sz="2000" kern="100" dirty="0">
                          <a:effectLst/>
                          <a:latin typeface="微軟正黑體" panose="020B0604030504040204" pitchFamily="34" charset="-120"/>
                          <a:ea typeface="微軟正黑體" panose="020B0604030504040204" pitchFamily="34" charset="-120"/>
                          <a:cs typeface="Times New Roman"/>
                        </a:rPr>
                        <a:t>103-1</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推動學生就近入學</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推動學生就近入學計畫</a:t>
                      </a: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cs typeface="Times New Roman"/>
                        </a:rPr>
                        <a:t>教務處</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339962">
                <a:tc>
                  <a:txBody>
                    <a:bodyPr/>
                    <a:lstStyle/>
                    <a:p>
                      <a:pPr algn="ctr">
                        <a:spcAft>
                          <a:spcPts val="0"/>
                        </a:spcAft>
                      </a:pPr>
                      <a:r>
                        <a:rPr lang="en-US" sz="2000" kern="100" dirty="0">
                          <a:effectLst/>
                          <a:latin typeface="微軟正黑體" panose="020B0604030504040204" pitchFamily="34" charset="-120"/>
                          <a:ea typeface="微軟正黑體" panose="020B0604030504040204" pitchFamily="34" charset="-120"/>
                          <a:cs typeface="Times New Roman"/>
                        </a:rPr>
                        <a:t>103-3</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形塑人文藝術素養</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校園藝術環境塑造計畫</a:t>
                      </a: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總務處</a:t>
                      </a:r>
                    </a:p>
                  </a:txBody>
                  <a:tcPr marL="26994" marR="2699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339962">
                <a:tc>
                  <a:txBody>
                    <a:bodyPr/>
                    <a:lstStyle/>
                    <a:p>
                      <a:pPr algn="ctr">
                        <a:spcAft>
                          <a:spcPts val="0"/>
                        </a:spcAft>
                      </a:pPr>
                      <a:r>
                        <a:rPr lang="en-US" sz="2000" kern="100" dirty="0">
                          <a:effectLst/>
                          <a:latin typeface="微軟正黑體" panose="020B0604030504040204" pitchFamily="34" charset="-120"/>
                          <a:ea typeface="微軟正黑體" panose="020B0604030504040204" pitchFamily="34" charset="-120"/>
                          <a:cs typeface="Times New Roman"/>
                        </a:rPr>
                        <a:t>103-4</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形塑人文藝術素養</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深耕閱讀，提升人文素養</a:t>
                      </a: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圖書館</a:t>
                      </a:r>
                    </a:p>
                  </a:txBody>
                  <a:tcPr marL="26994" marR="2699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39962">
                <a:tc>
                  <a:txBody>
                    <a:bodyPr/>
                    <a:lstStyle/>
                    <a:p>
                      <a:pPr algn="ctr">
                        <a:spcAft>
                          <a:spcPts val="0"/>
                        </a:spcAft>
                      </a:pPr>
                      <a:r>
                        <a:rPr lang="en-US" sz="2000" kern="100" dirty="0">
                          <a:effectLst/>
                          <a:latin typeface="微軟正黑體" panose="020B0604030504040204" pitchFamily="34" charset="-120"/>
                          <a:ea typeface="微軟正黑體" panose="020B0604030504040204" pitchFamily="34" charset="-120"/>
                          <a:cs typeface="Times New Roman"/>
                        </a:rPr>
                        <a:t>103-5</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促進學生多元發展</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提昇學生創造力及務實致用能力計畫</a:t>
                      </a: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實習處</a:t>
                      </a:r>
                    </a:p>
                  </a:txBody>
                  <a:tcPr marL="26994" marR="2699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339962">
                <a:tc>
                  <a:txBody>
                    <a:bodyPr/>
                    <a:lstStyle/>
                    <a:p>
                      <a:pPr algn="ctr">
                        <a:spcAft>
                          <a:spcPts val="0"/>
                        </a:spcAft>
                      </a:pPr>
                      <a:r>
                        <a:rPr lang="en-US" sz="2000" kern="100" dirty="0">
                          <a:effectLst/>
                          <a:latin typeface="微軟正黑體" panose="020B0604030504040204" pitchFamily="34" charset="-120"/>
                          <a:ea typeface="微軟正黑體" panose="020B0604030504040204" pitchFamily="34" charset="-120"/>
                          <a:cs typeface="Times New Roman"/>
                        </a:rPr>
                        <a:t>103-6</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強化技職產學鏈結</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提升學生及社區產業電腦輔助造型與模具設計實務計畫</a:t>
                      </a: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實習處</a:t>
                      </a:r>
                    </a:p>
                  </a:txBody>
                  <a:tcPr marL="26994" marR="2699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39962">
                <a:tc>
                  <a:txBody>
                    <a:bodyPr/>
                    <a:lstStyle/>
                    <a:p>
                      <a:pPr algn="ctr">
                        <a:spcAft>
                          <a:spcPts val="0"/>
                        </a:spcAft>
                      </a:pPr>
                      <a:r>
                        <a:rPr lang="en-US" sz="2000" kern="100" dirty="0">
                          <a:effectLst/>
                          <a:latin typeface="微軟正黑體" panose="020B0604030504040204" pitchFamily="34" charset="-120"/>
                          <a:ea typeface="微軟正黑體" panose="020B0604030504040204" pitchFamily="34" charset="-120"/>
                          <a:cs typeface="Times New Roman"/>
                        </a:rPr>
                        <a:t>103-7</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增進學生學習品質</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提升學生語文能力計畫</a:t>
                      </a: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教務處</a:t>
                      </a:r>
                    </a:p>
                  </a:txBody>
                  <a:tcPr marL="26994" marR="2699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339962">
                <a:tc>
                  <a:txBody>
                    <a:bodyPr/>
                    <a:lstStyle/>
                    <a:p>
                      <a:pPr algn="ctr">
                        <a:spcAft>
                          <a:spcPts val="0"/>
                        </a:spcAft>
                      </a:pPr>
                      <a:r>
                        <a:rPr lang="en-US" sz="2000" kern="100" dirty="0">
                          <a:effectLst/>
                          <a:latin typeface="微軟正黑體" panose="020B0604030504040204" pitchFamily="34" charset="-120"/>
                          <a:ea typeface="微軟正黑體" panose="020B0604030504040204" pitchFamily="34" charset="-120"/>
                          <a:cs typeface="Times New Roman"/>
                        </a:rPr>
                        <a:t>103-8</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100" dirty="0" smtClean="0">
                          <a:effectLst/>
                          <a:latin typeface="微軟正黑體" panose="020B0604030504040204" pitchFamily="34" charset="-120"/>
                          <a:ea typeface="微軟正黑體" panose="020B0604030504040204" pitchFamily="34" charset="-120"/>
                          <a:cs typeface="Times New Roman"/>
                        </a:rPr>
                        <a:t>促進學生多元發展</a:t>
                      </a:r>
                      <a:endParaRPr lang="zh-TW" altLang="zh-TW" sz="2000" kern="100" dirty="0" smtClean="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提升學生科學創新能力計畫</a:t>
                      </a: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教務處</a:t>
                      </a:r>
                    </a:p>
                  </a:txBody>
                  <a:tcPr marL="26994" marR="2699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339962">
                <a:tc>
                  <a:txBody>
                    <a:bodyPr/>
                    <a:lstStyle/>
                    <a:p>
                      <a:pPr algn="ctr">
                        <a:spcAft>
                          <a:spcPts val="0"/>
                        </a:spcAft>
                      </a:pPr>
                      <a:r>
                        <a:rPr lang="en-US" sz="2000" kern="100" dirty="0">
                          <a:effectLst/>
                          <a:latin typeface="微軟正黑體" panose="020B0604030504040204" pitchFamily="34" charset="-120"/>
                          <a:ea typeface="微軟正黑體" panose="020B0604030504040204" pitchFamily="34" charset="-120"/>
                          <a:cs typeface="Times New Roman"/>
                        </a:rPr>
                        <a:t>103-9</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深化教師專業發展</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提升教師專業發展計畫</a:t>
                      </a: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教務處</a:t>
                      </a:r>
                    </a:p>
                  </a:txBody>
                  <a:tcPr marL="26994" marR="2699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339962">
                <a:tc>
                  <a:txBody>
                    <a:bodyPr/>
                    <a:lstStyle/>
                    <a:p>
                      <a:pPr algn="ctr">
                        <a:spcAft>
                          <a:spcPts val="0"/>
                        </a:spcAft>
                      </a:pPr>
                      <a:r>
                        <a:rPr lang="en-US" sz="2000" kern="100" dirty="0">
                          <a:effectLst/>
                          <a:latin typeface="微軟正黑體" panose="020B0604030504040204" pitchFamily="34" charset="-120"/>
                          <a:ea typeface="微軟正黑體" panose="020B0604030504040204" pitchFamily="34" charset="-120"/>
                          <a:cs typeface="Times New Roman"/>
                        </a:rPr>
                        <a:t>103-10</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引導學校特色發展</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精進生涯輔導秀出活力高工，引導學校特色發展計劃</a:t>
                      </a: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學務處</a:t>
                      </a:r>
                    </a:p>
                  </a:txBody>
                  <a:tcPr marL="26994" marR="2699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339962">
                <a:tc>
                  <a:txBody>
                    <a:bodyPr/>
                    <a:lstStyle/>
                    <a:p>
                      <a:pPr algn="ctr">
                        <a:spcAft>
                          <a:spcPts val="0"/>
                        </a:spcAft>
                      </a:pPr>
                      <a:r>
                        <a:rPr lang="en-US" sz="2000" kern="100" dirty="0" smtClean="0">
                          <a:effectLst/>
                          <a:latin typeface="微軟正黑體" panose="020B0604030504040204" pitchFamily="34" charset="-120"/>
                          <a:ea typeface="微軟正黑體" panose="020B0604030504040204" pitchFamily="34" charset="-120"/>
                          <a:cs typeface="Times New Roman"/>
                        </a:rPr>
                        <a:t>104-1</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引導學校特色發展</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2000" kern="100" dirty="0" smtClean="0">
                          <a:effectLst/>
                          <a:latin typeface="微軟正黑體" panose="020B0604030504040204" pitchFamily="34" charset="-120"/>
                          <a:ea typeface="微軟正黑體" panose="020B0604030504040204" pitchFamily="34" charset="-120"/>
                          <a:cs typeface="Times New Roman"/>
                        </a:rPr>
                        <a:t>追逐夢想的起點－秀水高工</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26994" marR="26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sz="2000" kern="100" dirty="0">
                          <a:effectLst/>
                          <a:latin typeface="微軟正黑體" panose="020B0604030504040204" pitchFamily="34" charset="-120"/>
                          <a:ea typeface="微軟正黑體" panose="020B0604030504040204" pitchFamily="34" charset="-120"/>
                          <a:cs typeface="Times New Roman"/>
                        </a:rPr>
                        <a:t>學務處</a:t>
                      </a:r>
                    </a:p>
                  </a:txBody>
                  <a:tcPr marL="26994" marR="26994"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bl>
          </a:graphicData>
        </a:graphic>
      </p:graphicFrame>
      <p:grpSp>
        <p:nvGrpSpPr>
          <p:cNvPr id="14" name="群組 13"/>
          <p:cNvGrpSpPr/>
          <p:nvPr/>
        </p:nvGrpSpPr>
        <p:grpSpPr>
          <a:xfrm>
            <a:off x="0" y="5980410"/>
            <a:ext cx="4017337" cy="831850"/>
            <a:chOff x="0" y="5980410"/>
            <a:chExt cx="4017337" cy="831850"/>
          </a:xfrm>
        </p:grpSpPr>
        <p:pic>
          <p:nvPicPr>
            <p:cNvPr id="15" name="圖片 14"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9709736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p:cNvGrpSpPr>
          <p:nvPr/>
        </p:nvGrpSpPr>
        <p:grpSpPr bwMode="auto">
          <a:xfrm>
            <a:off x="715778" y="220718"/>
            <a:ext cx="10561822" cy="5852452"/>
            <a:chOff x="521" y="867"/>
            <a:chExt cx="4718" cy="1305"/>
          </a:xfrm>
        </p:grpSpPr>
        <p:sp>
          <p:nvSpPr>
            <p:cNvPr id="11"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pPr>
              <a:r>
                <a:rPr lang="zh-TW" altLang="en-US" sz="2400" dirty="0" smtClean="0">
                  <a:solidFill>
                    <a:srgbClr val="002060"/>
                  </a:solidFill>
                  <a:ea typeface="標楷體" pitchFamily="65" charset="-120"/>
                </a:rPr>
                <a:t>　　</a:t>
              </a:r>
              <a:endParaRPr lang="en-US" altLang="zh-TW" sz="2400" dirty="0" smtClean="0">
                <a:solidFill>
                  <a:srgbClr val="002060"/>
                </a:solidFill>
                <a:ea typeface="標楷體" pitchFamily="65" charset="-120"/>
              </a:endParaRPr>
            </a:p>
          </p:txBody>
        </p:sp>
        <p:sp>
          <p:nvSpPr>
            <p:cNvPr id="12" name="AutoShape 6"/>
            <p:cNvSpPr>
              <a:spLocks noChangeArrowheads="1"/>
            </p:cNvSpPr>
            <p:nvPr/>
          </p:nvSpPr>
          <p:spPr bwMode="auto">
            <a:xfrm>
              <a:off x="703" y="867"/>
              <a:ext cx="3318"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800" dirty="0" smtClean="0">
                  <a:solidFill>
                    <a:schemeClr val="bg1"/>
                  </a:solidFill>
                  <a:ea typeface="標楷體" pitchFamily="65" charset="-120"/>
                </a:rPr>
                <a:t>2016</a:t>
              </a:r>
              <a:r>
                <a:rPr lang="zh-TW" altLang="en-US" sz="2800" dirty="0" smtClean="0">
                  <a:solidFill>
                    <a:schemeClr val="bg1"/>
                  </a:solidFill>
                  <a:ea typeface="標楷體" pitchFamily="65" charset="-120"/>
                </a:rPr>
                <a:t>年</a:t>
              </a:r>
              <a:r>
                <a:rPr lang="en-US" altLang="zh-TW" sz="2800" dirty="0" smtClean="0">
                  <a:solidFill>
                    <a:schemeClr val="bg1"/>
                  </a:solidFill>
                  <a:ea typeface="標楷體" pitchFamily="65" charset="-120"/>
                </a:rPr>
                <a:t>2</a:t>
              </a:r>
              <a:r>
                <a:rPr lang="zh-TW" altLang="en-US" sz="2800" dirty="0" smtClean="0">
                  <a:solidFill>
                    <a:schemeClr val="bg1"/>
                  </a:solidFill>
                  <a:ea typeface="標楷體" pitchFamily="65" charset="-120"/>
                </a:rPr>
                <a:t>月</a:t>
              </a:r>
              <a:r>
                <a:rPr lang="en-US" altLang="zh-TW" sz="2800" dirty="0" smtClean="0">
                  <a:solidFill>
                    <a:schemeClr val="bg1"/>
                  </a:solidFill>
                  <a:ea typeface="標楷體" pitchFamily="65" charset="-120"/>
                </a:rPr>
                <a:t>4</a:t>
              </a:r>
              <a:r>
                <a:rPr lang="zh-TW" altLang="en-US" sz="2800" dirty="0" smtClean="0">
                  <a:solidFill>
                    <a:schemeClr val="bg1"/>
                  </a:solidFill>
                  <a:ea typeface="標楷體" pitchFamily="65" charset="-120"/>
                </a:rPr>
                <a:t>日 國立二林工商蒞校參訪交流</a:t>
              </a:r>
              <a:endParaRPr lang="en-US" altLang="ja-JP" sz="2800" dirty="0">
                <a:solidFill>
                  <a:schemeClr val="bg1"/>
                </a:solidFill>
                <a:ea typeface="標楷體" pitchFamily="65" charset="-120"/>
              </a:endParaRPr>
            </a:p>
          </p:txBody>
        </p:sp>
      </p:grpSp>
      <p:grpSp>
        <p:nvGrpSpPr>
          <p:cNvPr id="13" name="群組 12"/>
          <p:cNvGrpSpPr/>
          <p:nvPr/>
        </p:nvGrpSpPr>
        <p:grpSpPr>
          <a:xfrm>
            <a:off x="0" y="5980410"/>
            <a:ext cx="4017337" cy="831850"/>
            <a:chOff x="0" y="5980410"/>
            <a:chExt cx="4017337" cy="831850"/>
          </a:xfrm>
        </p:grpSpPr>
        <p:pic>
          <p:nvPicPr>
            <p:cNvPr id="14" name="圖片 13"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207" y="1263830"/>
            <a:ext cx="3511078" cy="2331985"/>
          </a:xfrm>
          <a:prstGeom prst="rect">
            <a:avLst/>
          </a:prstGeom>
          <a:ln>
            <a:noFill/>
          </a:ln>
          <a:effectLst>
            <a:softEdge rad="112500"/>
          </a:effectLst>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5283" y="3288210"/>
            <a:ext cx="3510000" cy="2331269"/>
          </a:xfrm>
          <a:prstGeom prst="rect">
            <a:avLst/>
          </a:prstGeom>
          <a:ln>
            <a:noFill/>
          </a:ln>
          <a:effectLst>
            <a:softEdge rad="112500"/>
          </a:effectLst>
        </p:spPr>
      </p:pic>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6280" y="1263830"/>
            <a:ext cx="3510000" cy="2331269"/>
          </a:xfrm>
          <a:prstGeom prst="rect">
            <a:avLst/>
          </a:prstGeom>
          <a:ln>
            <a:noFill/>
          </a:ln>
          <a:effectLst>
            <a:softEdge rad="112500"/>
          </a:effectLst>
        </p:spPr>
      </p:pic>
    </p:spTree>
    <p:extLst>
      <p:ext uri="{BB962C8B-B14F-4D97-AF65-F5344CB8AC3E}">
        <p14:creationId xmlns:p14="http://schemas.microsoft.com/office/powerpoint/2010/main" val="18034084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p:cNvGrpSpPr>
          <p:nvPr/>
        </p:nvGrpSpPr>
        <p:grpSpPr bwMode="auto">
          <a:xfrm>
            <a:off x="715778" y="220718"/>
            <a:ext cx="10561822" cy="5852452"/>
            <a:chOff x="521" y="867"/>
            <a:chExt cx="4718" cy="1305"/>
          </a:xfrm>
        </p:grpSpPr>
        <p:sp>
          <p:nvSpPr>
            <p:cNvPr id="11"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pPr>
              <a:r>
                <a:rPr lang="zh-TW" altLang="en-US" sz="2400" dirty="0" smtClean="0">
                  <a:solidFill>
                    <a:srgbClr val="002060"/>
                  </a:solidFill>
                  <a:ea typeface="標楷體" pitchFamily="65" charset="-120"/>
                </a:rPr>
                <a:t>　　</a:t>
              </a:r>
              <a:endParaRPr lang="en-US" altLang="zh-TW" sz="2400" dirty="0" smtClean="0">
                <a:solidFill>
                  <a:srgbClr val="002060"/>
                </a:solidFill>
                <a:ea typeface="標楷體" pitchFamily="65" charset="-120"/>
              </a:endParaRPr>
            </a:p>
          </p:txBody>
        </p:sp>
        <p:sp>
          <p:nvSpPr>
            <p:cNvPr id="12" name="AutoShape 6"/>
            <p:cNvSpPr>
              <a:spLocks noChangeArrowheads="1"/>
            </p:cNvSpPr>
            <p:nvPr/>
          </p:nvSpPr>
          <p:spPr bwMode="auto">
            <a:xfrm>
              <a:off x="703" y="867"/>
              <a:ext cx="3318"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2800" dirty="0" smtClean="0">
                  <a:solidFill>
                    <a:schemeClr val="bg1"/>
                  </a:solidFill>
                  <a:ea typeface="標楷體" pitchFamily="65" charset="-120"/>
                </a:rPr>
                <a:t>2016</a:t>
              </a:r>
              <a:r>
                <a:rPr lang="zh-TW" altLang="en-US" sz="2800" dirty="0" smtClean="0">
                  <a:solidFill>
                    <a:schemeClr val="bg1"/>
                  </a:solidFill>
                  <a:ea typeface="標楷體" pitchFamily="65" charset="-120"/>
                </a:rPr>
                <a:t>年</a:t>
              </a:r>
              <a:r>
                <a:rPr lang="en-US" altLang="zh-TW" sz="2800" dirty="0" smtClean="0">
                  <a:solidFill>
                    <a:schemeClr val="bg1"/>
                  </a:solidFill>
                  <a:ea typeface="標楷體" pitchFamily="65" charset="-120"/>
                </a:rPr>
                <a:t>4</a:t>
              </a:r>
              <a:r>
                <a:rPr lang="zh-TW" altLang="en-US" sz="2800" dirty="0" smtClean="0">
                  <a:solidFill>
                    <a:schemeClr val="bg1"/>
                  </a:solidFill>
                  <a:ea typeface="標楷體" pitchFamily="65" charset="-120"/>
                </a:rPr>
                <a:t>月</a:t>
              </a:r>
              <a:r>
                <a:rPr lang="en-US" altLang="zh-TW" sz="2800" dirty="0" smtClean="0">
                  <a:solidFill>
                    <a:schemeClr val="bg1"/>
                  </a:solidFill>
                  <a:ea typeface="標楷體" pitchFamily="65" charset="-120"/>
                </a:rPr>
                <a:t>1</a:t>
              </a:r>
              <a:r>
                <a:rPr lang="zh-TW" altLang="en-US" sz="2800" dirty="0" smtClean="0">
                  <a:solidFill>
                    <a:schemeClr val="bg1"/>
                  </a:solidFill>
                  <a:ea typeface="標楷體" pitchFamily="65" charset="-120"/>
                </a:rPr>
                <a:t>日 國立曾文農工蒞校參訪交流</a:t>
              </a:r>
              <a:endParaRPr lang="en-US" altLang="ja-JP" sz="2800" dirty="0">
                <a:solidFill>
                  <a:schemeClr val="bg1"/>
                </a:solidFill>
                <a:ea typeface="標楷體" pitchFamily="65" charset="-120"/>
              </a:endParaRPr>
            </a:p>
          </p:txBody>
        </p:sp>
      </p:grpSp>
      <p:grpSp>
        <p:nvGrpSpPr>
          <p:cNvPr id="13" name="群組 12"/>
          <p:cNvGrpSpPr/>
          <p:nvPr/>
        </p:nvGrpSpPr>
        <p:grpSpPr>
          <a:xfrm>
            <a:off x="0" y="5980410"/>
            <a:ext cx="4017337" cy="831850"/>
            <a:chOff x="0" y="5980410"/>
            <a:chExt cx="4017337" cy="831850"/>
          </a:xfrm>
        </p:grpSpPr>
        <p:pic>
          <p:nvPicPr>
            <p:cNvPr id="14" name="圖片 13"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207" y="1489841"/>
            <a:ext cx="3960000" cy="26301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7582" y="3350260"/>
            <a:ext cx="3960000" cy="26301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6575" y="1489841"/>
            <a:ext cx="3960000" cy="26301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3190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1448972" y="1631852"/>
            <a:ext cx="9819250" cy="37420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dirty="0" smtClean="0">
                <a:latin typeface="Times New Roman" panose="02020603050405020304" pitchFamily="18" charset="0"/>
                <a:ea typeface="微軟正黑體" panose="020B0604030504040204" pitchFamily="34" charset="-120"/>
                <a:cs typeface="Times New Roman" panose="02020603050405020304" pitchFamily="18" charset="0"/>
              </a:rPr>
              <a:t>優質計畫對學校實質改變</a:t>
            </a:r>
            <a:endParaRPr lang="zh-TW" altLang="en-US" sz="4400"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 name="群組 8"/>
          <p:cNvGrpSpPr/>
          <p:nvPr/>
        </p:nvGrpSpPr>
        <p:grpSpPr>
          <a:xfrm>
            <a:off x="0" y="5980410"/>
            <a:ext cx="4017337" cy="831850"/>
            <a:chOff x="0" y="5980410"/>
            <a:chExt cx="4017337" cy="831850"/>
          </a:xfrm>
        </p:grpSpPr>
        <p:pic>
          <p:nvPicPr>
            <p:cNvPr id="10" name="圖片 9"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949549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p:cNvGrpSpPr>
          <p:nvPr/>
        </p:nvGrpSpPr>
        <p:grpSpPr bwMode="auto">
          <a:xfrm>
            <a:off x="715778" y="220718"/>
            <a:ext cx="10561822" cy="5852452"/>
            <a:chOff x="521" y="867"/>
            <a:chExt cx="4718" cy="1305"/>
          </a:xfrm>
        </p:grpSpPr>
        <p:sp>
          <p:nvSpPr>
            <p:cNvPr id="11"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pPr>
              <a:r>
                <a:rPr lang="zh-TW" altLang="en-US" sz="2400" dirty="0" smtClean="0">
                  <a:solidFill>
                    <a:srgbClr val="002060"/>
                  </a:solidFill>
                  <a:ea typeface="標楷體" pitchFamily="65" charset="-120"/>
                </a:rPr>
                <a:t>　　繪畫</a:t>
              </a:r>
              <a:r>
                <a:rPr lang="zh-TW" altLang="en-US" sz="2400" dirty="0">
                  <a:solidFill>
                    <a:srgbClr val="002060"/>
                  </a:solidFill>
                  <a:ea typeface="標楷體" pitchFamily="65" charset="-120"/>
                </a:rPr>
                <a:t>大師畢卡索曾經說：「我願意花一輩子的時間向孩子學習如何畫畫。」這也揭示了美感教育的重要意涵</a:t>
              </a:r>
              <a:r>
                <a:rPr lang="zh-TW" altLang="en-US" sz="2400" dirty="0" smtClean="0">
                  <a:solidFill>
                    <a:srgbClr val="002060"/>
                  </a:solidFill>
                  <a:ea typeface="標楷體" pitchFamily="65" charset="-120"/>
                </a:rPr>
                <a:t>：學生的</a:t>
              </a:r>
              <a:r>
                <a:rPr lang="zh-TW" altLang="en-US" sz="2400" dirty="0">
                  <a:solidFill>
                    <a:srgbClr val="002060"/>
                  </a:solidFill>
                  <a:ea typeface="標楷體" pitchFamily="65" charset="-120"/>
                </a:rPr>
                <a:t>創造力是人類最珍貴的寶藏</a:t>
              </a:r>
              <a:r>
                <a:rPr lang="zh-TW" altLang="en-US" sz="2400" dirty="0" smtClean="0">
                  <a:solidFill>
                    <a:srgbClr val="002060"/>
                  </a:solidFill>
                  <a:ea typeface="標楷體" pitchFamily="65" charset="-120"/>
                </a:rPr>
                <a:t>，適時培養學生美</a:t>
              </a:r>
              <a:r>
                <a:rPr lang="zh-TW" altLang="en-US" sz="2400" dirty="0">
                  <a:solidFill>
                    <a:srgbClr val="002060"/>
                  </a:solidFill>
                  <a:ea typeface="標楷體" pitchFamily="65" charset="-120"/>
                </a:rPr>
                <a:t>的創造力，讓這股美的力量，</a:t>
              </a:r>
              <a:r>
                <a:rPr lang="zh-TW" altLang="en-US" sz="2400" dirty="0" smtClean="0">
                  <a:solidFill>
                    <a:srgbClr val="002060"/>
                  </a:solidFill>
                  <a:ea typeface="標楷體" pitchFamily="65" charset="-120"/>
                </a:rPr>
                <a:t>為學生開創</a:t>
              </a:r>
              <a:r>
                <a:rPr lang="zh-TW" altLang="en-US" sz="2400" dirty="0">
                  <a:solidFill>
                    <a:srgbClr val="002060"/>
                  </a:solidFill>
                  <a:ea typeface="標楷體" pitchFamily="65" charset="-120"/>
                </a:rPr>
                <a:t>一個無限寬廣的美好未來！</a:t>
              </a:r>
              <a:endParaRPr lang="en-US" altLang="zh-TW" sz="2400" dirty="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一、校園各角落處處皆可看見學生的作品，藉由</a:t>
              </a:r>
              <a:r>
                <a:rPr lang="zh-TW" altLang="en-US" sz="2400" dirty="0" smtClean="0">
                  <a:solidFill>
                    <a:srgbClr val="FF0000"/>
                  </a:solidFill>
                  <a:ea typeface="標楷體" pitchFamily="65" charset="-120"/>
                </a:rPr>
                <a:t>實體</a:t>
              </a:r>
              <a:r>
                <a:rPr lang="zh-TW" altLang="en-US" sz="2400" dirty="0" smtClean="0">
                  <a:solidFill>
                    <a:srgbClr val="002060"/>
                  </a:solidFill>
                  <a:ea typeface="標楷體" pitchFamily="65" charset="-120"/>
                </a:rPr>
                <a:t>作品的展出除了可以強　</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　　化學生學習信心</a:t>
              </a:r>
              <a:r>
                <a:rPr lang="zh-TW" altLang="en-US" sz="2400" dirty="0">
                  <a:solidFill>
                    <a:srgbClr val="002060"/>
                  </a:solidFill>
                  <a:ea typeface="標楷體" pitchFamily="65" charset="-120"/>
                </a:rPr>
                <a:t>之外，陶冶性情，</a:t>
              </a:r>
              <a:r>
                <a:rPr lang="zh-TW" altLang="en-US" sz="2400" dirty="0" smtClean="0">
                  <a:solidFill>
                    <a:srgbClr val="002060"/>
                  </a:solidFill>
                  <a:ea typeface="標楷體" pitchFamily="65" charset="-120"/>
                </a:rPr>
                <a:t>拓展學生藝術</a:t>
              </a:r>
              <a:r>
                <a:rPr lang="zh-TW" altLang="en-US" sz="2400" dirty="0">
                  <a:solidFill>
                    <a:srgbClr val="002060"/>
                  </a:solidFill>
                  <a:ea typeface="標楷體" pitchFamily="65" charset="-120"/>
                </a:rPr>
                <a:t>的</a:t>
              </a:r>
              <a:r>
                <a:rPr lang="zh-TW" altLang="en-US" sz="2400" dirty="0" smtClean="0">
                  <a:solidFill>
                    <a:srgbClr val="002060"/>
                  </a:solidFill>
                  <a:ea typeface="標楷體" pitchFamily="65" charset="-120"/>
                </a:rPr>
                <a:t>視野及創造力。</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二、學生對於校園文化用心付出，前國教署吳清也分別於</a:t>
              </a:r>
              <a:r>
                <a:rPr lang="en-US" altLang="zh-TW" sz="2400" dirty="0" smtClean="0">
                  <a:solidFill>
                    <a:srgbClr val="002060"/>
                  </a:solidFill>
                  <a:ea typeface="標楷體" pitchFamily="65" charset="-120"/>
                </a:rPr>
                <a:t>103</a:t>
              </a:r>
              <a:r>
                <a:rPr lang="zh-TW" altLang="en-US" sz="2400" dirty="0" smtClean="0">
                  <a:solidFill>
                    <a:srgbClr val="002060"/>
                  </a:solidFill>
                  <a:ea typeface="標楷體" pitchFamily="65" charset="-120"/>
                </a:rPr>
                <a:t>年</a:t>
              </a:r>
              <a:r>
                <a:rPr lang="en-US" altLang="zh-TW" sz="2400" dirty="0" smtClean="0">
                  <a:solidFill>
                    <a:srgbClr val="002060"/>
                  </a:solidFill>
                  <a:ea typeface="標楷體" pitchFamily="65" charset="-120"/>
                </a:rPr>
                <a:t>12</a:t>
              </a:r>
              <a:r>
                <a:rPr lang="zh-TW" altLang="en-US" sz="2400" dirty="0" smtClean="0">
                  <a:solidFill>
                    <a:srgbClr val="002060"/>
                  </a:solidFill>
                  <a:ea typeface="標楷體" pitchFamily="65" charset="-120"/>
                </a:rPr>
                <a:t>月</a:t>
              </a:r>
              <a:r>
                <a:rPr lang="en-US" altLang="zh-TW" sz="2400" dirty="0" smtClean="0">
                  <a:solidFill>
                    <a:srgbClr val="002060"/>
                  </a:solidFill>
                  <a:ea typeface="標楷體" pitchFamily="65" charset="-120"/>
                </a:rPr>
                <a:t>2</a:t>
              </a:r>
              <a:r>
                <a:rPr lang="zh-TW" altLang="en-US" sz="2400" dirty="0" smtClean="0">
                  <a:solidFill>
                    <a:srgbClr val="002060"/>
                  </a:solidFill>
                  <a:ea typeface="標楷體" pitchFamily="65" charset="-120"/>
                </a:rPr>
                <a:t>日及</a:t>
              </a:r>
              <a:endParaRPr lang="en-US" altLang="zh-TW" sz="2400" dirty="0" smtClean="0">
                <a:solidFill>
                  <a:srgbClr val="002060"/>
                </a:solidFill>
                <a:ea typeface="標楷體" pitchFamily="65" charset="-120"/>
              </a:endParaRPr>
            </a:p>
            <a:p>
              <a:pPr eaLnBrk="1" hangingPunct="1">
                <a:lnSpc>
                  <a:spcPct val="150000"/>
                </a:lnSpc>
              </a:pPr>
              <a:r>
                <a:rPr lang="en-US" altLang="zh-TW" sz="2400" dirty="0">
                  <a:solidFill>
                    <a:srgbClr val="002060"/>
                  </a:solidFill>
                  <a:ea typeface="標楷體" pitchFamily="65" charset="-120"/>
                </a:rPr>
                <a:t> </a:t>
              </a:r>
              <a:r>
                <a:rPr lang="en-US" altLang="zh-TW" sz="2400" dirty="0" smtClean="0">
                  <a:solidFill>
                    <a:srgbClr val="002060"/>
                  </a:solidFill>
                  <a:ea typeface="標楷體" pitchFamily="65" charset="-120"/>
                </a:rPr>
                <a:t>      104</a:t>
              </a:r>
              <a:r>
                <a:rPr lang="zh-TW" altLang="en-US" sz="2400" dirty="0" smtClean="0">
                  <a:solidFill>
                    <a:srgbClr val="002060"/>
                  </a:solidFill>
                  <a:ea typeface="標楷體" pitchFamily="65" charset="-120"/>
                </a:rPr>
                <a:t>年</a:t>
              </a:r>
              <a:r>
                <a:rPr lang="en-US" altLang="zh-TW" sz="2400" dirty="0" smtClean="0">
                  <a:solidFill>
                    <a:srgbClr val="002060"/>
                  </a:solidFill>
                  <a:ea typeface="標楷體" pitchFamily="65" charset="-120"/>
                </a:rPr>
                <a:t>4</a:t>
              </a:r>
              <a:r>
                <a:rPr lang="zh-TW" altLang="en-US" sz="2400" dirty="0" smtClean="0">
                  <a:solidFill>
                    <a:srgbClr val="002060"/>
                  </a:solidFill>
                  <a:ea typeface="標楷體" pitchFamily="65" charset="-120"/>
                </a:rPr>
                <a:t>月</a:t>
              </a:r>
              <a:r>
                <a:rPr lang="en-US" altLang="zh-TW" sz="2400" dirty="0" smtClean="0">
                  <a:solidFill>
                    <a:srgbClr val="002060"/>
                  </a:solidFill>
                  <a:ea typeface="標楷體" pitchFamily="65" charset="-120"/>
                </a:rPr>
                <a:t>28</a:t>
              </a:r>
              <a:r>
                <a:rPr lang="zh-TW" altLang="en-US" sz="2400" dirty="0" smtClean="0">
                  <a:solidFill>
                    <a:srgbClr val="002060"/>
                  </a:solidFill>
                  <a:ea typeface="標楷體" pitchFamily="65" charset="-120"/>
                </a:rPr>
                <a:t>日來信給予肯定；此外，報章媒體也多次報導本校師生對  </a:t>
              </a:r>
              <a:endParaRPr lang="en-US" altLang="zh-TW" sz="2400" dirty="0" smtClean="0">
                <a:solidFill>
                  <a:srgbClr val="002060"/>
                </a:solidFill>
                <a:ea typeface="標楷體" pitchFamily="65" charset="-120"/>
              </a:endParaRPr>
            </a:p>
            <a:p>
              <a:pPr eaLnBrk="1" hangingPunct="1">
                <a:lnSpc>
                  <a:spcPct val="150000"/>
                </a:lnSpc>
              </a:pPr>
              <a:r>
                <a:rPr lang="en-US" altLang="zh-TW" sz="2400" dirty="0">
                  <a:solidFill>
                    <a:srgbClr val="002060"/>
                  </a:solidFill>
                  <a:ea typeface="標楷體" pitchFamily="65" charset="-120"/>
                </a:rPr>
                <a:t> </a:t>
              </a:r>
              <a:r>
                <a:rPr lang="en-US" altLang="zh-TW" sz="2400" dirty="0" smtClean="0">
                  <a:solidFill>
                    <a:srgbClr val="002060"/>
                  </a:solidFill>
                  <a:ea typeface="標楷體" pitchFamily="65" charset="-120"/>
                </a:rPr>
                <a:t>       </a:t>
              </a:r>
              <a:r>
                <a:rPr lang="zh-TW" altLang="en-US" sz="2400" dirty="0" smtClean="0">
                  <a:solidFill>
                    <a:srgbClr val="002060"/>
                  </a:solidFill>
                  <a:ea typeface="標楷體" pitchFamily="65" charset="-120"/>
                </a:rPr>
                <a:t>校園環境綠美化的付出。</a:t>
              </a:r>
              <a:endParaRPr lang="en-US" altLang="zh-TW" sz="2400" dirty="0" smtClean="0">
                <a:solidFill>
                  <a:srgbClr val="002060"/>
                </a:solidFill>
                <a:ea typeface="標楷體" pitchFamily="65" charset="-120"/>
              </a:endParaRPr>
            </a:p>
          </p:txBody>
        </p:sp>
        <p:sp>
          <p:nvSpPr>
            <p:cNvPr id="12" name="AutoShape 6"/>
            <p:cNvSpPr>
              <a:spLocks noChangeArrowheads="1"/>
            </p:cNvSpPr>
            <p:nvPr/>
          </p:nvSpPr>
          <p:spPr bwMode="auto">
            <a:xfrm>
              <a:off x="703" y="867"/>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美感教育方面</a:t>
              </a:r>
              <a:endParaRPr lang="en-US" altLang="ja-JP" sz="2800" dirty="0">
                <a:solidFill>
                  <a:schemeClr val="bg1"/>
                </a:solidFill>
                <a:ea typeface="標楷體" pitchFamily="65" charset="-120"/>
              </a:endParaRPr>
            </a:p>
          </p:txBody>
        </p:sp>
      </p:grpSp>
      <p:grpSp>
        <p:nvGrpSpPr>
          <p:cNvPr id="13" name="群組 12"/>
          <p:cNvGrpSpPr/>
          <p:nvPr/>
        </p:nvGrpSpPr>
        <p:grpSpPr>
          <a:xfrm>
            <a:off x="0" y="5980410"/>
            <a:ext cx="4017337" cy="831850"/>
            <a:chOff x="0" y="5980410"/>
            <a:chExt cx="4017337" cy="831850"/>
          </a:xfrm>
        </p:grpSpPr>
        <p:pic>
          <p:nvPicPr>
            <p:cNvPr id="14" name="圖片 13"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3835320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p:cNvGrpSpPr>
          <p:nvPr/>
        </p:nvGrpSpPr>
        <p:grpSpPr bwMode="auto">
          <a:xfrm>
            <a:off x="715778" y="220715"/>
            <a:ext cx="10561820" cy="5852448"/>
            <a:chOff x="521" y="867"/>
            <a:chExt cx="4718" cy="1305"/>
          </a:xfrm>
        </p:grpSpPr>
        <p:sp>
          <p:nvSpPr>
            <p:cNvPr id="11"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pPr>
              <a:r>
                <a:rPr lang="zh-TW" altLang="en-US" sz="2400" dirty="0" smtClean="0">
                  <a:solidFill>
                    <a:srgbClr val="002060"/>
                  </a:solidFill>
                  <a:ea typeface="標楷體" pitchFamily="65" charset="-120"/>
                </a:rPr>
                <a:t>　　</a:t>
              </a:r>
              <a:endParaRPr lang="en-US" altLang="zh-TW" sz="2400" dirty="0" smtClean="0">
                <a:solidFill>
                  <a:srgbClr val="002060"/>
                </a:solidFill>
                <a:ea typeface="標楷體" pitchFamily="65" charset="-120"/>
              </a:endParaRPr>
            </a:p>
          </p:txBody>
        </p:sp>
        <p:sp>
          <p:nvSpPr>
            <p:cNvPr id="12" name="AutoShape 6"/>
            <p:cNvSpPr>
              <a:spLocks noChangeArrowheads="1"/>
            </p:cNvSpPr>
            <p:nvPr/>
          </p:nvSpPr>
          <p:spPr bwMode="auto">
            <a:xfrm>
              <a:off x="703" y="867"/>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美感教育方面</a:t>
              </a:r>
              <a:endParaRPr lang="en-US" altLang="ja-JP" sz="2800" dirty="0">
                <a:solidFill>
                  <a:schemeClr val="bg1"/>
                </a:solidFill>
                <a:ea typeface="標楷體" pitchFamily="65" charset="-120"/>
              </a:endParaRPr>
            </a:p>
          </p:txBody>
        </p:sp>
      </p:grpSp>
      <p:grpSp>
        <p:nvGrpSpPr>
          <p:cNvPr id="13" name="群組 12"/>
          <p:cNvGrpSpPr/>
          <p:nvPr/>
        </p:nvGrpSpPr>
        <p:grpSpPr>
          <a:xfrm>
            <a:off x="0" y="5980410"/>
            <a:ext cx="4017337" cy="831850"/>
            <a:chOff x="0" y="5980410"/>
            <a:chExt cx="4017337" cy="831850"/>
          </a:xfrm>
        </p:grpSpPr>
        <p:pic>
          <p:nvPicPr>
            <p:cNvPr id="14" name="圖片 13"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3988" t="8961" r="17018" b="5907"/>
          <a:stretch>
            <a:fillRect/>
          </a:stretch>
        </p:blipFill>
        <p:spPr bwMode="auto">
          <a:xfrm>
            <a:off x="1310546" y="902337"/>
            <a:ext cx="2706791" cy="4744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810" t="8610" r="14683" b="4835"/>
          <a:stretch/>
        </p:blipFill>
        <p:spPr bwMode="auto">
          <a:xfrm>
            <a:off x="4355063" y="902337"/>
            <a:ext cx="2814654" cy="4744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4289" y="902337"/>
            <a:ext cx="2943225" cy="18208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44" t="2648" r="5475" b="13936"/>
          <a:stretch/>
        </p:blipFill>
        <p:spPr bwMode="auto">
          <a:xfrm>
            <a:off x="7400640" y="2194568"/>
            <a:ext cx="2654667" cy="21602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8">
            <a:extLst>
              <a:ext uri="{28A0092B-C50C-407E-A947-70E740481C1C}">
                <a14:useLocalDpi xmlns:a14="http://schemas.microsoft.com/office/drawing/2010/main" val="0"/>
              </a:ext>
            </a:extLst>
          </a:blip>
          <a:srcRect t="8308" r="5043"/>
          <a:stretch>
            <a:fillRect/>
          </a:stretch>
        </p:blipFill>
        <p:spPr bwMode="auto">
          <a:xfrm>
            <a:off x="8146865" y="4082614"/>
            <a:ext cx="2951163" cy="18208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305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p:cNvGrpSpPr>
          <p:nvPr/>
        </p:nvGrpSpPr>
        <p:grpSpPr bwMode="auto">
          <a:xfrm>
            <a:off x="715778" y="220718"/>
            <a:ext cx="10561822" cy="5852452"/>
            <a:chOff x="521" y="867"/>
            <a:chExt cx="4718" cy="1305"/>
          </a:xfrm>
        </p:grpSpPr>
        <p:sp>
          <p:nvSpPr>
            <p:cNvPr id="11"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pPr>
              <a:r>
                <a:rPr lang="zh-TW" altLang="en-US" sz="2400" dirty="0" smtClean="0">
                  <a:solidFill>
                    <a:srgbClr val="002060"/>
                  </a:solidFill>
                  <a:ea typeface="標楷體" pitchFamily="65" charset="-120"/>
                </a:rPr>
                <a:t>　</a:t>
              </a:r>
              <a:r>
                <a:rPr lang="zh-TW" altLang="en-US" sz="2400" dirty="0">
                  <a:solidFill>
                    <a:srgbClr val="002060"/>
                  </a:solidFill>
                  <a:ea typeface="標楷體" pitchFamily="65" charset="-120"/>
                </a:rPr>
                <a:t>　以德為成人之本，以智為成才之源，是千古不變的法則。德育及智育都重要，但要成才之前先成人</a:t>
              </a:r>
              <a:r>
                <a:rPr lang="zh-TW" altLang="en-US" sz="2400" dirty="0" smtClean="0">
                  <a:solidFill>
                    <a:srgbClr val="002060"/>
                  </a:solidFill>
                  <a:ea typeface="標楷體" pitchFamily="65" charset="-120"/>
                </a:rPr>
                <a:t>。品格</a:t>
              </a:r>
              <a:r>
                <a:rPr lang="zh-TW" altLang="en-US" sz="2400" dirty="0">
                  <a:solidFill>
                    <a:srgbClr val="002060"/>
                  </a:solidFill>
                  <a:ea typeface="標楷體" pitchFamily="65" charset="-120"/>
                </a:rPr>
                <a:t>教育就是要讓學生學習認識良善、喜愛良善、做出良善</a:t>
              </a:r>
              <a:r>
                <a:rPr lang="zh-TW" altLang="en-US" sz="2400" dirty="0" smtClean="0">
                  <a:solidFill>
                    <a:srgbClr val="002060"/>
                  </a:solidFill>
                  <a:ea typeface="標楷體" pitchFamily="65" charset="-120"/>
                </a:rPr>
                <a:t>。</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一、將服務學習融入品格教育，並藉由生活教育及社團活動大力推擴。</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二、讓服務學習走入社區，本校學生利用課餘時間輔導社區學習弱勢學學生</a:t>
              </a:r>
              <a:endParaRPr lang="en-US" altLang="zh-TW" sz="2400" dirty="0" smtClean="0">
                <a:solidFill>
                  <a:srgbClr val="002060"/>
                </a:solidFill>
                <a:ea typeface="標楷體" pitchFamily="65" charset="-120"/>
              </a:endParaRPr>
            </a:p>
            <a:p>
              <a:pPr eaLnBrk="1" hangingPunct="1">
                <a:lnSpc>
                  <a:spcPct val="150000"/>
                </a:lnSpc>
              </a:pPr>
              <a:r>
                <a:rPr lang="en-US" altLang="zh-TW" sz="2400" dirty="0">
                  <a:solidFill>
                    <a:srgbClr val="002060"/>
                  </a:solidFill>
                  <a:ea typeface="標楷體" pitchFamily="65" charset="-120"/>
                </a:rPr>
                <a:t> </a:t>
              </a:r>
              <a:r>
                <a:rPr lang="en-US" altLang="zh-TW" sz="2400" dirty="0" smtClean="0">
                  <a:solidFill>
                    <a:srgbClr val="002060"/>
                  </a:solidFill>
                  <a:ea typeface="標楷體" pitchFamily="65" charset="-120"/>
                </a:rPr>
                <a:t>      </a:t>
              </a:r>
              <a:r>
                <a:rPr lang="zh-TW" altLang="en-US" sz="2400" dirty="0" smtClean="0">
                  <a:solidFill>
                    <a:srgbClr val="002060"/>
                  </a:solidFill>
                  <a:ea typeface="標楷體" pitchFamily="65" charset="-120"/>
                </a:rPr>
                <a:t>及美化社區環境，藉由活動共同成長。因此在</a:t>
              </a:r>
              <a:r>
                <a:rPr lang="en-US" altLang="zh-TW" sz="2400" dirty="0" smtClean="0">
                  <a:solidFill>
                    <a:srgbClr val="002060"/>
                  </a:solidFill>
                  <a:ea typeface="標楷體" pitchFamily="65" charset="-120"/>
                </a:rPr>
                <a:t>104</a:t>
              </a:r>
              <a:r>
                <a:rPr lang="zh-TW" altLang="en-US" sz="2400" dirty="0" smtClean="0">
                  <a:solidFill>
                    <a:srgbClr val="002060"/>
                  </a:solidFill>
                  <a:ea typeface="標楷體" pitchFamily="65" charset="-120"/>
                </a:rPr>
                <a:t>學年度彰化區高中職</a:t>
              </a:r>
              <a:endParaRPr lang="en-US" altLang="zh-TW" sz="2400" dirty="0" smtClean="0">
                <a:solidFill>
                  <a:srgbClr val="002060"/>
                </a:solidFill>
                <a:ea typeface="標楷體" pitchFamily="65" charset="-120"/>
              </a:endParaRPr>
            </a:p>
            <a:p>
              <a:pPr eaLnBrk="1" hangingPunct="1">
                <a:lnSpc>
                  <a:spcPct val="150000"/>
                </a:lnSpc>
              </a:pPr>
              <a:r>
                <a:rPr lang="en-US" altLang="zh-TW" sz="2400" dirty="0">
                  <a:solidFill>
                    <a:srgbClr val="002060"/>
                  </a:solidFill>
                  <a:ea typeface="標楷體" pitchFamily="65" charset="-120"/>
                </a:rPr>
                <a:t> </a:t>
              </a:r>
              <a:r>
                <a:rPr lang="en-US" altLang="zh-TW" sz="2400" dirty="0" smtClean="0">
                  <a:solidFill>
                    <a:srgbClr val="002060"/>
                  </a:solidFill>
                  <a:ea typeface="標楷體" pitchFamily="65" charset="-120"/>
                </a:rPr>
                <a:t>      </a:t>
              </a:r>
              <a:r>
                <a:rPr lang="zh-TW" altLang="en-US" sz="2400" dirty="0" smtClean="0">
                  <a:solidFill>
                    <a:srgbClr val="002060"/>
                  </a:solidFill>
                  <a:ea typeface="標楷體" pitchFamily="65" charset="-120"/>
                </a:rPr>
                <a:t>辦理續招的聲浪下，本校是唯三免辦續招的學校。</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三、本校學生將服務學習帶入社區，將在學校所學的知識應用於社區服務中</a:t>
              </a:r>
              <a:endParaRPr lang="en-US" altLang="zh-TW" sz="2400" dirty="0" smtClean="0">
                <a:solidFill>
                  <a:srgbClr val="002060"/>
                </a:solidFill>
                <a:ea typeface="標楷體" pitchFamily="65" charset="-120"/>
              </a:endParaRPr>
            </a:p>
            <a:p>
              <a:pPr eaLnBrk="1" hangingPunct="1">
                <a:lnSpc>
                  <a:spcPct val="150000"/>
                </a:lnSpc>
              </a:pPr>
              <a:r>
                <a:rPr lang="en-US" altLang="zh-TW" sz="2400" dirty="0">
                  <a:solidFill>
                    <a:srgbClr val="002060"/>
                  </a:solidFill>
                  <a:ea typeface="標楷體" pitchFamily="65" charset="-120"/>
                </a:rPr>
                <a:t> </a:t>
              </a:r>
              <a:r>
                <a:rPr lang="en-US" altLang="zh-TW" sz="2400" dirty="0" smtClean="0">
                  <a:solidFill>
                    <a:srgbClr val="002060"/>
                  </a:solidFill>
                  <a:ea typeface="標楷體" pitchFamily="65" charset="-120"/>
                </a:rPr>
                <a:t>      </a:t>
              </a:r>
              <a:r>
                <a:rPr lang="zh-TW" altLang="en-US" sz="2400" dirty="0" smtClean="0">
                  <a:solidFill>
                    <a:srgbClr val="002060"/>
                  </a:solidFill>
                  <a:ea typeface="標楷體" pitchFamily="65" charset="-120"/>
                </a:rPr>
                <a:t>受到新聞記者的肯定。</a:t>
              </a:r>
              <a:endParaRPr lang="en-US" altLang="zh-TW" sz="2400" dirty="0" smtClean="0">
                <a:solidFill>
                  <a:srgbClr val="002060"/>
                </a:solidFill>
                <a:ea typeface="標楷體" pitchFamily="65" charset="-120"/>
              </a:endParaRPr>
            </a:p>
          </p:txBody>
        </p:sp>
        <p:sp>
          <p:nvSpPr>
            <p:cNvPr id="12" name="AutoShape 6"/>
            <p:cNvSpPr>
              <a:spLocks noChangeArrowheads="1"/>
            </p:cNvSpPr>
            <p:nvPr/>
          </p:nvSpPr>
          <p:spPr bwMode="auto">
            <a:xfrm>
              <a:off x="703" y="867"/>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品格教育方面</a:t>
              </a:r>
              <a:endParaRPr lang="en-US" altLang="ja-JP" sz="2800" dirty="0">
                <a:solidFill>
                  <a:schemeClr val="bg1"/>
                </a:solidFill>
                <a:ea typeface="標楷體" pitchFamily="65" charset="-120"/>
              </a:endParaRPr>
            </a:p>
          </p:txBody>
        </p:sp>
      </p:grpSp>
      <p:grpSp>
        <p:nvGrpSpPr>
          <p:cNvPr id="13" name="群組 12"/>
          <p:cNvGrpSpPr/>
          <p:nvPr/>
        </p:nvGrpSpPr>
        <p:grpSpPr>
          <a:xfrm>
            <a:off x="0" y="5980410"/>
            <a:ext cx="4017337" cy="831850"/>
            <a:chOff x="0" y="5980410"/>
            <a:chExt cx="4017337" cy="831850"/>
          </a:xfrm>
        </p:grpSpPr>
        <p:pic>
          <p:nvPicPr>
            <p:cNvPr id="14" name="圖片 13"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9872807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p:cNvGrpSpPr>
          <p:nvPr/>
        </p:nvGrpSpPr>
        <p:grpSpPr bwMode="auto">
          <a:xfrm>
            <a:off x="715778" y="220718"/>
            <a:ext cx="10561822" cy="5852452"/>
            <a:chOff x="521" y="867"/>
            <a:chExt cx="4718" cy="1305"/>
          </a:xfrm>
        </p:grpSpPr>
        <p:sp>
          <p:nvSpPr>
            <p:cNvPr id="11"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pPr>
              <a:r>
                <a:rPr lang="zh-TW" altLang="en-US" sz="2400" dirty="0" smtClean="0">
                  <a:solidFill>
                    <a:srgbClr val="002060"/>
                  </a:solidFill>
                  <a:ea typeface="標楷體" pitchFamily="65" charset="-120"/>
                </a:rPr>
                <a:t>　</a:t>
              </a:r>
              <a:r>
                <a:rPr lang="zh-TW" altLang="en-US" sz="2400" dirty="0">
                  <a:solidFill>
                    <a:srgbClr val="002060"/>
                  </a:solidFill>
                  <a:ea typeface="標楷體" pitchFamily="65" charset="-120"/>
                </a:rPr>
                <a:t>　</a:t>
              </a:r>
              <a:endParaRPr lang="en-US" altLang="zh-TW" sz="2400" dirty="0" smtClean="0">
                <a:solidFill>
                  <a:srgbClr val="002060"/>
                </a:solidFill>
                <a:ea typeface="標楷體" pitchFamily="65" charset="-120"/>
              </a:endParaRPr>
            </a:p>
          </p:txBody>
        </p:sp>
        <p:sp>
          <p:nvSpPr>
            <p:cNvPr id="12" name="AutoShape 6"/>
            <p:cNvSpPr>
              <a:spLocks noChangeArrowheads="1"/>
            </p:cNvSpPr>
            <p:nvPr/>
          </p:nvSpPr>
          <p:spPr bwMode="auto">
            <a:xfrm>
              <a:off x="703" y="867"/>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品格教育方面</a:t>
              </a:r>
              <a:endParaRPr lang="en-US" altLang="ja-JP" sz="2800" dirty="0">
                <a:solidFill>
                  <a:schemeClr val="bg1"/>
                </a:solidFill>
                <a:ea typeface="標楷體" pitchFamily="65" charset="-120"/>
              </a:endParaRPr>
            </a:p>
          </p:txBody>
        </p:sp>
      </p:grpSp>
      <p:grpSp>
        <p:nvGrpSpPr>
          <p:cNvPr id="13" name="群組 12"/>
          <p:cNvGrpSpPr/>
          <p:nvPr/>
        </p:nvGrpSpPr>
        <p:grpSpPr>
          <a:xfrm>
            <a:off x="0" y="5980410"/>
            <a:ext cx="4017337" cy="831850"/>
            <a:chOff x="0" y="5980410"/>
            <a:chExt cx="4017337" cy="831850"/>
          </a:xfrm>
        </p:grpSpPr>
        <p:pic>
          <p:nvPicPr>
            <p:cNvPr id="14" name="圖片 13"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4526" y="1084622"/>
            <a:ext cx="3266328" cy="43422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602" y="1433816"/>
            <a:ext cx="4993998" cy="36438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63674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p:cNvGrpSpPr>
          <p:nvPr/>
        </p:nvGrpSpPr>
        <p:grpSpPr bwMode="auto">
          <a:xfrm>
            <a:off x="715778" y="220718"/>
            <a:ext cx="10561822" cy="5852452"/>
            <a:chOff x="521" y="867"/>
            <a:chExt cx="4718" cy="1305"/>
          </a:xfrm>
        </p:grpSpPr>
        <p:sp>
          <p:nvSpPr>
            <p:cNvPr id="11"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pPr>
              <a:r>
                <a:rPr lang="zh-TW" altLang="en-US" sz="2400" dirty="0" smtClean="0">
                  <a:solidFill>
                    <a:srgbClr val="002060"/>
                  </a:solidFill>
                  <a:ea typeface="標楷體" pitchFamily="65" charset="-120"/>
                </a:rPr>
                <a:t>　</a:t>
              </a:r>
              <a:r>
                <a:rPr lang="zh-TW" altLang="en-US" sz="2400" dirty="0">
                  <a:solidFill>
                    <a:srgbClr val="002060"/>
                  </a:solidFill>
                  <a:ea typeface="標楷體" pitchFamily="65" charset="-120"/>
                </a:rPr>
                <a:t>　</a:t>
              </a:r>
              <a:r>
                <a:rPr lang="zh-TW" altLang="en-US" sz="2400" dirty="0" smtClean="0">
                  <a:solidFill>
                    <a:srgbClr val="002060"/>
                  </a:solidFill>
                  <a:ea typeface="標楷體" pitchFamily="65" charset="-120"/>
                </a:rPr>
                <a:t>學校招生管道多元化，有普通職業類科、輪調式建教合作班、實用技能學程班及綜合職能科，因此學校師需兼備多項才藝，才能提供有效教學及差異化教學服務，雖是如此，仍有許多學生於課堂中及課後輔導的學習仍顯不足，因此多數教師仍願意配合學生需求利用假日時間從頭教起。辦理活動有：</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一、基礎語文課程</a:t>
              </a:r>
              <a:r>
                <a:rPr lang="en-US" altLang="zh-TW" sz="2400" dirty="0" smtClean="0">
                  <a:solidFill>
                    <a:srgbClr val="002060"/>
                  </a:solidFill>
                  <a:ea typeface="標楷體" pitchFamily="65" charset="-120"/>
                </a:rPr>
                <a:t>=&gt;</a:t>
              </a:r>
              <a:r>
                <a:rPr lang="zh-TW" altLang="en-US" sz="2400" dirty="0" smtClean="0">
                  <a:solidFill>
                    <a:srgbClr val="002060"/>
                  </a:solidFill>
                  <a:ea typeface="標楷體" pitchFamily="65" charset="-120"/>
                </a:rPr>
                <a:t>指導學生閱讀及寫作技巧。</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二、英文檢定課程</a:t>
              </a:r>
              <a:r>
                <a:rPr lang="en-US" altLang="zh-TW" sz="2400" dirty="0" smtClean="0">
                  <a:solidFill>
                    <a:srgbClr val="002060"/>
                  </a:solidFill>
                  <a:ea typeface="標楷體" pitchFamily="65" charset="-120"/>
                </a:rPr>
                <a:t>=&gt;</a:t>
              </a:r>
              <a:r>
                <a:rPr lang="zh-TW" altLang="en-US" sz="2400" dirty="0" smtClean="0">
                  <a:solidFill>
                    <a:srgbClr val="002060"/>
                  </a:solidFill>
                  <a:ea typeface="標楷體" pitchFamily="65" charset="-120"/>
                </a:rPr>
                <a:t>協助並指導學生參加英文檢定測驗。</a:t>
              </a:r>
              <a:endParaRPr lang="en-US" altLang="zh-TW" sz="2400" dirty="0" smtClean="0">
                <a:solidFill>
                  <a:srgbClr val="002060"/>
                </a:solidFill>
                <a:ea typeface="標楷體" pitchFamily="65" charset="-120"/>
              </a:endParaRPr>
            </a:p>
            <a:p>
              <a:pPr eaLnBrk="1" hangingPunct="1">
                <a:lnSpc>
                  <a:spcPct val="150000"/>
                </a:lnSpc>
              </a:pPr>
              <a:r>
                <a:rPr lang="zh-TW" altLang="en-US" sz="2400" dirty="0">
                  <a:solidFill>
                    <a:srgbClr val="002060"/>
                  </a:solidFill>
                  <a:ea typeface="標楷體" pitchFamily="65" charset="-120"/>
                </a:rPr>
                <a:t>三</a:t>
              </a:r>
              <a:r>
                <a:rPr lang="zh-TW" altLang="en-US" sz="2400" dirty="0" smtClean="0">
                  <a:solidFill>
                    <a:srgbClr val="002060"/>
                  </a:solidFill>
                  <a:ea typeface="標楷體" pitchFamily="65" charset="-120"/>
                </a:rPr>
                <a:t>、學習扶助課程</a:t>
              </a:r>
              <a:r>
                <a:rPr lang="en-US" altLang="zh-TW" sz="2400" dirty="0" smtClean="0">
                  <a:solidFill>
                    <a:srgbClr val="002060"/>
                  </a:solidFill>
                  <a:ea typeface="標楷體" pitchFamily="65" charset="-120"/>
                </a:rPr>
                <a:t>=&gt;</a:t>
              </a:r>
              <a:r>
                <a:rPr lang="zh-TW" altLang="en-US" sz="2400" dirty="0" smtClean="0">
                  <a:solidFill>
                    <a:srgbClr val="002060"/>
                  </a:solidFill>
                  <a:ea typeface="標楷體" pitchFamily="65" charset="-120"/>
                </a:rPr>
                <a:t>個別化指導教學。</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四、辦理招待國際交換學生課程，強化本校學生國際觀。</a:t>
              </a:r>
              <a:endParaRPr lang="en-US" altLang="zh-TW" sz="2400" dirty="0" smtClean="0">
                <a:solidFill>
                  <a:srgbClr val="002060"/>
                </a:solidFill>
                <a:ea typeface="標楷體" pitchFamily="65" charset="-120"/>
              </a:endParaRPr>
            </a:p>
            <a:p>
              <a:pPr eaLnBrk="1" hangingPunct="1">
                <a:lnSpc>
                  <a:spcPct val="150000"/>
                </a:lnSpc>
              </a:pPr>
              <a:r>
                <a:rPr lang="zh-TW" altLang="en-US" sz="2400" dirty="0">
                  <a:solidFill>
                    <a:srgbClr val="002060"/>
                  </a:solidFill>
                  <a:ea typeface="標楷體" pitchFamily="65" charset="-120"/>
                </a:rPr>
                <a:t>五</a:t>
              </a:r>
              <a:r>
                <a:rPr lang="zh-TW" altLang="en-US" sz="2400" dirty="0" smtClean="0">
                  <a:solidFill>
                    <a:srgbClr val="002060"/>
                  </a:solidFill>
                  <a:ea typeface="標楷體" pitchFamily="65" charset="-120"/>
                </a:rPr>
                <a:t>、與國內外科學合作辦理教師公開觀課活動。</a:t>
              </a:r>
              <a:endParaRPr lang="en-US" altLang="zh-TW" sz="2400" dirty="0" smtClean="0">
                <a:solidFill>
                  <a:srgbClr val="002060"/>
                </a:solidFill>
                <a:ea typeface="標楷體" pitchFamily="65" charset="-120"/>
              </a:endParaRPr>
            </a:p>
          </p:txBody>
        </p:sp>
        <p:sp>
          <p:nvSpPr>
            <p:cNvPr id="12" name="AutoShape 6"/>
            <p:cNvSpPr>
              <a:spLocks noChangeArrowheads="1"/>
            </p:cNvSpPr>
            <p:nvPr/>
          </p:nvSpPr>
          <p:spPr bwMode="auto">
            <a:xfrm>
              <a:off x="703" y="867"/>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知識教育方面</a:t>
              </a:r>
              <a:endParaRPr lang="en-US" altLang="ja-JP" sz="2800" dirty="0">
                <a:solidFill>
                  <a:schemeClr val="bg1"/>
                </a:solidFill>
                <a:ea typeface="標楷體" pitchFamily="65" charset="-120"/>
              </a:endParaRPr>
            </a:p>
          </p:txBody>
        </p:sp>
      </p:grpSp>
      <p:grpSp>
        <p:nvGrpSpPr>
          <p:cNvPr id="13" name="群組 12"/>
          <p:cNvGrpSpPr/>
          <p:nvPr/>
        </p:nvGrpSpPr>
        <p:grpSpPr>
          <a:xfrm>
            <a:off x="0" y="5980410"/>
            <a:ext cx="4017337" cy="831850"/>
            <a:chOff x="0" y="5980410"/>
            <a:chExt cx="4017337" cy="831850"/>
          </a:xfrm>
        </p:grpSpPr>
        <p:pic>
          <p:nvPicPr>
            <p:cNvPr id="14" name="圖片 13"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3290135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p:cNvGrpSpPr>
          <p:nvPr/>
        </p:nvGrpSpPr>
        <p:grpSpPr bwMode="auto">
          <a:xfrm>
            <a:off x="715778" y="220718"/>
            <a:ext cx="10561822" cy="5852452"/>
            <a:chOff x="521" y="867"/>
            <a:chExt cx="4718" cy="1305"/>
          </a:xfrm>
        </p:grpSpPr>
        <p:sp>
          <p:nvSpPr>
            <p:cNvPr id="11"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pPr>
              <a:r>
                <a:rPr lang="zh-TW" altLang="en-US" sz="2400" dirty="0" smtClean="0">
                  <a:solidFill>
                    <a:srgbClr val="002060"/>
                  </a:solidFill>
                  <a:ea typeface="標楷體" pitchFamily="65" charset="-120"/>
                </a:rPr>
                <a:t>　　技能教育目標為：透過</a:t>
              </a:r>
              <a:r>
                <a:rPr lang="zh-TW" altLang="en-US" sz="2400" dirty="0">
                  <a:solidFill>
                    <a:srgbClr val="002060"/>
                  </a:solidFill>
                  <a:ea typeface="標楷體" pitchFamily="65" charset="-120"/>
                </a:rPr>
                <a:t>實際動手進行與生活有關的工作活動，以培養良好的心性及具有符合邏輯、有組織的知識</a:t>
              </a:r>
              <a:r>
                <a:rPr lang="zh-TW" altLang="en-US" sz="2400" dirty="0" smtClean="0">
                  <a:solidFill>
                    <a:srgbClr val="002060"/>
                  </a:solidFill>
                  <a:ea typeface="標楷體" pitchFamily="65" charset="-120"/>
                </a:rPr>
                <a:t>。</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一、預計參與中三區科學展覽件數計有</a:t>
              </a:r>
              <a:r>
                <a:rPr lang="en-US" altLang="zh-TW" sz="2400" dirty="0" smtClean="0">
                  <a:solidFill>
                    <a:srgbClr val="002060"/>
                  </a:solidFill>
                  <a:ea typeface="標楷體" pitchFamily="65" charset="-120"/>
                </a:rPr>
                <a:t>10</a:t>
              </a:r>
              <a:r>
                <a:rPr lang="zh-TW" altLang="en-US" sz="2400" dirty="0" smtClean="0">
                  <a:solidFill>
                    <a:srgbClr val="002060"/>
                  </a:solidFill>
                  <a:ea typeface="標楷體" pitchFamily="65" charset="-120"/>
                </a:rPr>
                <a:t>件（最高參與件數）。</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二、</a:t>
              </a:r>
              <a:r>
                <a:rPr lang="en-US" altLang="zh-TW" sz="2400" dirty="0" smtClean="0">
                  <a:solidFill>
                    <a:srgbClr val="002060"/>
                  </a:solidFill>
                  <a:ea typeface="標楷體" pitchFamily="65" charset="-120"/>
                </a:rPr>
                <a:t>104</a:t>
              </a:r>
              <a:r>
                <a:rPr lang="zh-TW" altLang="en-US" sz="2400" dirty="0" smtClean="0">
                  <a:solidFill>
                    <a:srgbClr val="002060"/>
                  </a:solidFill>
                  <a:ea typeface="標楷體" pitchFamily="65" charset="-120"/>
                </a:rPr>
                <a:t>學年度工業類科學生技藝競賽榮獲優勝件數計有</a:t>
              </a:r>
              <a:r>
                <a:rPr lang="en-US" altLang="zh-TW" sz="2400" dirty="0" smtClean="0">
                  <a:solidFill>
                    <a:srgbClr val="002060"/>
                  </a:solidFill>
                  <a:ea typeface="標楷體" pitchFamily="65" charset="-120"/>
                </a:rPr>
                <a:t>10</a:t>
              </a:r>
              <a:r>
                <a:rPr lang="zh-TW" altLang="en-US" sz="2400" dirty="0" smtClean="0">
                  <a:solidFill>
                    <a:srgbClr val="002060"/>
                  </a:solidFill>
                  <a:ea typeface="標楷體" pitchFamily="65" charset="-120"/>
                </a:rPr>
                <a:t>件。</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三、</a:t>
              </a:r>
              <a:r>
                <a:rPr lang="en-US" altLang="zh-TW" sz="2400" dirty="0" smtClean="0">
                  <a:solidFill>
                    <a:srgbClr val="002060"/>
                  </a:solidFill>
                  <a:ea typeface="標楷體" pitchFamily="65" charset="-120"/>
                </a:rPr>
                <a:t>104</a:t>
              </a:r>
              <a:r>
                <a:rPr lang="zh-TW" altLang="en-US" sz="2400" dirty="0" smtClean="0">
                  <a:solidFill>
                    <a:srgbClr val="002060"/>
                  </a:solidFill>
                  <a:ea typeface="標楷體" pitchFamily="65" charset="-120"/>
                </a:rPr>
                <a:t>學年度全國技能競賽榮獲第</a:t>
              </a:r>
              <a:r>
                <a:rPr lang="en-US" altLang="zh-TW" sz="2400" dirty="0" smtClean="0">
                  <a:solidFill>
                    <a:srgbClr val="002060"/>
                  </a:solidFill>
                  <a:ea typeface="標楷體" pitchFamily="65" charset="-120"/>
                </a:rPr>
                <a:t>1</a:t>
              </a:r>
              <a:r>
                <a:rPr lang="zh-TW" altLang="en-US" sz="2400" dirty="0" smtClean="0">
                  <a:solidFill>
                    <a:srgbClr val="002060"/>
                  </a:solidFill>
                  <a:ea typeface="標楷體" pitchFamily="65" charset="-120"/>
                </a:rPr>
                <a:t>名計有</a:t>
              </a:r>
              <a:r>
                <a:rPr lang="en-US" altLang="zh-TW" sz="2400" dirty="0" smtClean="0">
                  <a:solidFill>
                    <a:srgbClr val="002060"/>
                  </a:solidFill>
                  <a:ea typeface="標楷體" pitchFamily="65" charset="-120"/>
                </a:rPr>
                <a:t>2</a:t>
              </a:r>
              <a:r>
                <a:rPr lang="zh-TW" altLang="en-US" sz="2400" dirty="0" smtClean="0">
                  <a:solidFill>
                    <a:srgbClr val="002060"/>
                  </a:solidFill>
                  <a:ea typeface="標楷體" pitchFamily="65" charset="-120"/>
                </a:rPr>
                <a:t>件、第</a:t>
              </a:r>
              <a:r>
                <a:rPr lang="en-US" altLang="zh-TW" sz="2400" dirty="0" smtClean="0">
                  <a:solidFill>
                    <a:srgbClr val="002060"/>
                  </a:solidFill>
                  <a:ea typeface="標楷體" pitchFamily="65" charset="-120"/>
                </a:rPr>
                <a:t>2</a:t>
              </a:r>
              <a:r>
                <a:rPr lang="zh-TW" altLang="en-US" sz="2400" dirty="0" smtClean="0">
                  <a:solidFill>
                    <a:srgbClr val="002060"/>
                  </a:solidFill>
                  <a:ea typeface="標楷體" pitchFamily="65" charset="-120"/>
                </a:rPr>
                <a:t>名計有</a:t>
              </a:r>
              <a:r>
                <a:rPr lang="en-US" altLang="zh-TW" sz="2400" dirty="0" smtClean="0">
                  <a:solidFill>
                    <a:srgbClr val="002060"/>
                  </a:solidFill>
                  <a:ea typeface="標楷體" pitchFamily="65" charset="-120"/>
                </a:rPr>
                <a:t>1</a:t>
              </a:r>
              <a:r>
                <a:rPr lang="zh-TW" altLang="en-US" sz="2400" dirty="0" smtClean="0">
                  <a:solidFill>
                    <a:srgbClr val="002060"/>
                  </a:solidFill>
                  <a:ea typeface="標楷體" pitchFamily="65" charset="-120"/>
                </a:rPr>
                <a:t>件、第</a:t>
              </a:r>
              <a:r>
                <a:rPr lang="en-US" altLang="zh-TW" sz="2400" dirty="0" smtClean="0">
                  <a:solidFill>
                    <a:srgbClr val="002060"/>
                  </a:solidFill>
                  <a:ea typeface="標楷體" pitchFamily="65" charset="-120"/>
                </a:rPr>
                <a:t>3</a:t>
              </a:r>
              <a:r>
                <a:rPr lang="zh-TW" altLang="en-US" sz="2400" dirty="0" smtClean="0">
                  <a:solidFill>
                    <a:srgbClr val="002060"/>
                  </a:solidFill>
                  <a:ea typeface="標楷體" pitchFamily="65" charset="-120"/>
                </a:rPr>
                <a:t>名計</a:t>
              </a:r>
              <a:endParaRPr lang="en-US" altLang="zh-TW" sz="2400" dirty="0" smtClean="0">
                <a:solidFill>
                  <a:srgbClr val="002060"/>
                </a:solidFill>
                <a:ea typeface="標楷體" pitchFamily="65" charset="-120"/>
              </a:endParaRPr>
            </a:p>
            <a:p>
              <a:pPr eaLnBrk="1" hangingPunct="1">
                <a:lnSpc>
                  <a:spcPct val="150000"/>
                </a:lnSpc>
              </a:pPr>
              <a:r>
                <a:rPr lang="en-US" altLang="zh-TW" sz="2400" dirty="0">
                  <a:solidFill>
                    <a:srgbClr val="002060"/>
                  </a:solidFill>
                  <a:ea typeface="標楷體" pitchFamily="65" charset="-120"/>
                </a:rPr>
                <a:t> </a:t>
              </a:r>
              <a:r>
                <a:rPr lang="en-US" altLang="zh-TW" sz="2400" dirty="0" smtClean="0">
                  <a:solidFill>
                    <a:srgbClr val="002060"/>
                  </a:solidFill>
                  <a:ea typeface="標楷體" pitchFamily="65" charset="-120"/>
                </a:rPr>
                <a:t>      </a:t>
              </a:r>
              <a:r>
                <a:rPr lang="zh-TW" altLang="en-US" sz="2400" dirty="0" smtClean="0">
                  <a:solidFill>
                    <a:srgbClr val="002060"/>
                  </a:solidFill>
                  <a:ea typeface="標楷體" pitchFamily="65" charset="-120"/>
                </a:rPr>
                <a:t>有</a:t>
              </a:r>
              <a:r>
                <a:rPr lang="en-US" altLang="zh-TW" sz="2400" dirty="0" smtClean="0">
                  <a:solidFill>
                    <a:srgbClr val="002060"/>
                  </a:solidFill>
                  <a:ea typeface="標楷體" pitchFamily="65" charset="-120"/>
                </a:rPr>
                <a:t>4</a:t>
              </a:r>
              <a:r>
                <a:rPr lang="zh-TW" altLang="en-US" sz="2400" dirty="0" smtClean="0">
                  <a:solidFill>
                    <a:srgbClr val="002060"/>
                  </a:solidFill>
                  <a:ea typeface="標楷體" pitchFamily="65" charset="-120"/>
                </a:rPr>
                <a:t>件、第</a:t>
              </a:r>
              <a:r>
                <a:rPr lang="en-US" altLang="zh-TW" sz="2400" dirty="0" smtClean="0">
                  <a:solidFill>
                    <a:srgbClr val="002060"/>
                  </a:solidFill>
                  <a:ea typeface="標楷體" pitchFamily="65" charset="-120"/>
                </a:rPr>
                <a:t>4</a:t>
              </a:r>
              <a:r>
                <a:rPr lang="zh-TW" altLang="en-US" sz="2400" dirty="0" smtClean="0">
                  <a:solidFill>
                    <a:srgbClr val="002060"/>
                  </a:solidFill>
                  <a:ea typeface="標楷體" pitchFamily="65" charset="-120"/>
                </a:rPr>
                <a:t>名計有</a:t>
              </a:r>
              <a:r>
                <a:rPr lang="en-US" altLang="zh-TW" sz="2400" dirty="0" smtClean="0">
                  <a:solidFill>
                    <a:srgbClr val="002060"/>
                  </a:solidFill>
                  <a:ea typeface="標楷體" pitchFamily="65" charset="-120"/>
                </a:rPr>
                <a:t>1</a:t>
              </a:r>
              <a:r>
                <a:rPr lang="zh-TW" altLang="en-US" sz="2400" dirty="0" smtClean="0">
                  <a:solidFill>
                    <a:srgbClr val="002060"/>
                  </a:solidFill>
                  <a:ea typeface="標楷體" pitchFamily="65" charset="-120"/>
                </a:rPr>
                <a:t>件及第</a:t>
              </a:r>
              <a:r>
                <a:rPr lang="en-US" altLang="zh-TW" sz="2400" dirty="0" smtClean="0">
                  <a:solidFill>
                    <a:srgbClr val="002060"/>
                  </a:solidFill>
                  <a:ea typeface="標楷體" pitchFamily="65" charset="-120"/>
                </a:rPr>
                <a:t>5</a:t>
              </a:r>
              <a:r>
                <a:rPr lang="zh-TW" altLang="en-US" sz="2400" dirty="0" smtClean="0">
                  <a:solidFill>
                    <a:srgbClr val="002060"/>
                  </a:solidFill>
                  <a:ea typeface="標楷體" pitchFamily="65" charset="-120"/>
                </a:rPr>
                <a:t>名計有</a:t>
              </a:r>
              <a:r>
                <a:rPr lang="en-US" altLang="zh-TW" sz="2400" dirty="0" smtClean="0">
                  <a:solidFill>
                    <a:srgbClr val="002060"/>
                  </a:solidFill>
                  <a:ea typeface="標楷體" pitchFamily="65" charset="-120"/>
                </a:rPr>
                <a:t>1</a:t>
              </a:r>
              <a:r>
                <a:rPr lang="zh-TW" altLang="en-US" sz="2400" dirty="0" smtClean="0">
                  <a:solidFill>
                    <a:srgbClr val="002060"/>
                  </a:solidFill>
                  <a:ea typeface="標楷體" pitchFamily="65" charset="-120"/>
                </a:rPr>
                <a:t>件。</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四、</a:t>
              </a:r>
              <a:r>
                <a:rPr lang="zh-TW" altLang="en-US" sz="2400" dirty="0">
                  <a:solidFill>
                    <a:srgbClr val="002060"/>
                  </a:solidFill>
                  <a:ea typeface="標楷體" pitchFamily="65" charset="-120"/>
                </a:rPr>
                <a:t>全國高職學生</a:t>
              </a:r>
              <a:r>
                <a:rPr lang="en-US" altLang="zh-TW" sz="2400" dirty="0" smtClean="0">
                  <a:solidFill>
                    <a:srgbClr val="002060"/>
                  </a:solidFill>
                  <a:ea typeface="標楷體" pitchFamily="65" charset="-120"/>
                </a:rPr>
                <a:t>104</a:t>
              </a:r>
              <a:r>
                <a:rPr lang="zh-TW" altLang="en-US" sz="2400" dirty="0" smtClean="0">
                  <a:solidFill>
                    <a:srgbClr val="002060"/>
                  </a:solidFill>
                  <a:ea typeface="標楷體" pitchFamily="65" charset="-120"/>
                </a:rPr>
                <a:t>年專題</a:t>
              </a:r>
              <a:r>
                <a:rPr lang="zh-TW" altLang="en-US" sz="2400" dirty="0">
                  <a:solidFill>
                    <a:srgbClr val="002060"/>
                  </a:solidFill>
                  <a:ea typeface="標楷體" pitchFamily="65" charset="-120"/>
                </a:rPr>
                <a:t>暨創意競賽電機電子群榮獲專題組佳作</a:t>
              </a:r>
              <a:r>
                <a:rPr lang="en-US" altLang="zh-TW" sz="2400" dirty="0">
                  <a:solidFill>
                    <a:srgbClr val="002060"/>
                  </a:solidFill>
                  <a:ea typeface="標楷體" pitchFamily="65" charset="-120"/>
                </a:rPr>
                <a:t>1</a:t>
              </a:r>
              <a:r>
                <a:rPr lang="zh-TW" altLang="en-US" sz="2400" dirty="0">
                  <a:solidFill>
                    <a:srgbClr val="002060"/>
                  </a:solidFill>
                  <a:ea typeface="標楷體" pitchFamily="65" charset="-120"/>
                </a:rPr>
                <a:t>件</a:t>
              </a:r>
              <a:r>
                <a:rPr lang="zh-TW" altLang="en-US" sz="2400" dirty="0" smtClean="0">
                  <a:solidFill>
                    <a:srgbClr val="002060"/>
                  </a:solidFill>
                  <a:ea typeface="標楷體" pitchFamily="65" charset="-120"/>
                </a:rPr>
                <a:t>，創</a:t>
              </a:r>
              <a:endParaRPr lang="en-US" altLang="zh-TW" sz="2400" dirty="0" smtClean="0">
                <a:solidFill>
                  <a:srgbClr val="002060"/>
                </a:solidFill>
                <a:ea typeface="標楷體" pitchFamily="65" charset="-120"/>
              </a:endParaRPr>
            </a:p>
            <a:p>
              <a:pPr eaLnBrk="1" hangingPunct="1">
                <a:lnSpc>
                  <a:spcPct val="150000"/>
                </a:lnSpc>
              </a:pPr>
              <a:r>
                <a:rPr lang="en-US" altLang="zh-TW" sz="2400" dirty="0">
                  <a:solidFill>
                    <a:srgbClr val="002060"/>
                  </a:solidFill>
                  <a:ea typeface="標楷體" pitchFamily="65" charset="-120"/>
                </a:rPr>
                <a:t> </a:t>
              </a:r>
              <a:r>
                <a:rPr lang="en-US" altLang="zh-TW" sz="2400" dirty="0" smtClean="0">
                  <a:solidFill>
                    <a:srgbClr val="002060"/>
                  </a:solidFill>
                  <a:ea typeface="標楷體" pitchFamily="65" charset="-120"/>
                </a:rPr>
                <a:t>      </a:t>
              </a:r>
              <a:r>
                <a:rPr lang="zh-TW" altLang="en-US" sz="2400" dirty="0" smtClean="0">
                  <a:solidFill>
                    <a:srgbClr val="002060"/>
                  </a:solidFill>
                  <a:ea typeface="標楷體" pitchFamily="65" charset="-120"/>
                </a:rPr>
                <a:t>意</a:t>
              </a:r>
              <a:r>
                <a:rPr lang="zh-TW" altLang="en-US" sz="2400" dirty="0">
                  <a:solidFill>
                    <a:srgbClr val="002060"/>
                  </a:solidFill>
                  <a:ea typeface="標楷體" pitchFamily="65" charset="-120"/>
                </a:rPr>
                <a:t>組優勝</a:t>
              </a:r>
              <a:r>
                <a:rPr lang="en-US" altLang="zh-TW" sz="2400" dirty="0" smtClean="0">
                  <a:solidFill>
                    <a:srgbClr val="002060"/>
                  </a:solidFill>
                  <a:ea typeface="標楷體" pitchFamily="65" charset="-120"/>
                </a:rPr>
                <a:t>1</a:t>
              </a:r>
              <a:r>
                <a:rPr lang="zh-TW" altLang="en-US" sz="2400" dirty="0" smtClean="0">
                  <a:solidFill>
                    <a:srgbClr val="002060"/>
                  </a:solidFill>
                  <a:ea typeface="標楷體" pitchFamily="65" charset="-120"/>
                </a:rPr>
                <a:t>件</a:t>
              </a:r>
              <a:r>
                <a:rPr lang="zh-TW" altLang="en-US" sz="2400" dirty="0">
                  <a:solidFill>
                    <a:srgbClr val="002060"/>
                  </a:solidFill>
                  <a:ea typeface="標楷體" pitchFamily="65" charset="-120"/>
                </a:rPr>
                <a:t>、佳作</a:t>
              </a:r>
              <a:r>
                <a:rPr lang="en-US" altLang="zh-TW" sz="2400" dirty="0">
                  <a:solidFill>
                    <a:srgbClr val="002060"/>
                  </a:solidFill>
                  <a:ea typeface="標楷體" pitchFamily="65" charset="-120"/>
                </a:rPr>
                <a:t>1</a:t>
              </a:r>
              <a:r>
                <a:rPr lang="zh-TW" altLang="en-US" sz="2400" dirty="0">
                  <a:solidFill>
                    <a:srgbClr val="002060"/>
                  </a:solidFill>
                  <a:ea typeface="標楷體" pitchFamily="65" charset="-120"/>
                </a:rPr>
                <a:t>件；機械群榮獲優勝</a:t>
              </a:r>
              <a:r>
                <a:rPr lang="en-US" altLang="zh-TW" sz="2400" dirty="0">
                  <a:solidFill>
                    <a:srgbClr val="002060"/>
                  </a:solidFill>
                  <a:ea typeface="標楷體" pitchFamily="65" charset="-120"/>
                </a:rPr>
                <a:t>1</a:t>
              </a:r>
              <a:r>
                <a:rPr lang="zh-TW" altLang="en-US" sz="2400" dirty="0">
                  <a:solidFill>
                    <a:srgbClr val="002060"/>
                  </a:solidFill>
                  <a:ea typeface="標楷體" pitchFamily="65" charset="-120"/>
                </a:rPr>
                <a:t>件。</a:t>
              </a:r>
            </a:p>
            <a:p>
              <a:pPr eaLnBrk="1" hangingPunct="1">
                <a:lnSpc>
                  <a:spcPct val="150000"/>
                </a:lnSpc>
              </a:pPr>
              <a:r>
                <a:rPr lang="zh-TW" altLang="en-US" sz="2400" dirty="0" smtClean="0">
                  <a:solidFill>
                    <a:srgbClr val="002060"/>
                  </a:solidFill>
                  <a:ea typeface="標楷體" pitchFamily="65" charset="-120"/>
                </a:rPr>
                <a:t>五、全國</a:t>
              </a:r>
              <a:r>
                <a:rPr lang="zh-TW" altLang="en-US" sz="2400" dirty="0">
                  <a:solidFill>
                    <a:srgbClr val="002060"/>
                  </a:solidFill>
                  <a:ea typeface="標楷體" pitchFamily="65" charset="-120"/>
                </a:rPr>
                <a:t>高職學生</a:t>
              </a:r>
              <a:r>
                <a:rPr lang="en-US" altLang="zh-TW" sz="2400" dirty="0">
                  <a:solidFill>
                    <a:srgbClr val="002060"/>
                  </a:solidFill>
                  <a:ea typeface="標楷體" pitchFamily="65" charset="-120"/>
                </a:rPr>
                <a:t>104</a:t>
              </a:r>
              <a:r>
                <a:rPr lang="zh-TW" altLang="en-US" sz="2400" dirty="0">
                  <a:solidFill>
                    <a:srgbClr val="002060"/>
                  </a:solidFill>
                  <a:ea typeface="標楷體" pitchFamily="65" charset="-120"/>
                </a:rPr>
                <a:t>年專題暨創意競賽榮獲機械群創意組第</a:t>
              </a:r>
              <a:r>
                <a:rPr lang="en-US" altLang="zh-TW" sz="2400" dirty="0">
                  <a:solidFill>
                    <a:srgbClr val="002060"/>
                  </a:solidFill>
                  <a:ea typeface="標楷體" pitchFamily="65" charset="-120"/>
                </a:rPr>
                <a:t>1</a:t>
              </a:r>
              <a:r>
                <a:rPr lang="zh-TW" altLang="en-US" sz="2400" dirty="0">
                  <a:solidFill>
                    <a:srgbClr val="002060"/>
                  </a:solidFill>
                  <a:ea typeface="標楷體" pitchFamily="65" charset="-120"/>
                </a:rPr>
                <a:t>名</a:t>
              </a:r>
              <a:r>
                <a:rPr lang="zh-TW" altLang="en-US" sz="2400" dirty="0" smtClean="0">
                  <a:solidFill>
                    <a:srgbClr val="002060"/>
                  </a:solidFill>
                  <a:ea typeface="標楷體" pitchFamily="65" charset="-120"/>
                </a:rPr>
                <a:t>。</a:t>
              </a:r>
              <a:endParaRPr lang="en-US" altLang="zh-TW" sz="2400" dirty="0" smtClean="0">
                <a:solidFill>
                  <a:srgbClr val="002060"/>
                </a:solidFill>
                <a:ea typeface="標楷體" pitchFamily="65" charset="-120"/>
              </a:endParaRPr>
            </a:p>
          </p:txBody>
        </p:sp>
        <p:sp>
          <p:nvSpPr>
            <p:cNvPr id="12" name="AutoShape 6"/>
            <p:cNvSpPr>
              <a:spLocks noChangeArrowheads="1"/>
            </p:cNvSpPr>
            <p:nvPr/>
          </p:nvSpPr>
          <p:spPr bwMode="auto">
            <a:xfrm>
              <a:off x="703" y="867"/>
              <a:ext cx="1189" cy="119"/>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技能教育方面</a:t>
              </a:r>
              <a:endParaRPr lang="en-US" altLang="ja-JP" sz="2800" dirty="0">
                <a:solidFill>
                  <a:schemeClr val="bg1"/>
                </a:solidFill>
                <a:ea typeface="標楷體" pitchFamily="65" charset="-120"/>
              </a:endParaRPr>
            </a:p>
          </p:txBody>
        </p:sp>
      </p:grpSp>
      <p:grpSp>
        <p:nvGrpSpPr>
          <p:cNvPr id="13" name="群組 12"/>
          <p:cNvGrpSpPr/>
          <p:nvPr/>
        </p:nvGrpSpPr>
        <p:grpSpPr>
          <a:xfrm>
            <a:off x="0" y="5980410"/>
            <a:ext cx="4017337" cy="831850"/>
            <a:chOff x="0" y="5980410"/>
            <a:chExt cx="4017337" cy="831850"/>
          </a:xfrm>
        </p:grpSpPr>
        <p:pic>
          <p:nvPicPr>
            <p:cNvPr id="14" name="圖片 13"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spTree>
    <p:extLst>
      <p:ext uri="{BB962C8B-B14F-4D97-AF65-F5344CB8AC3E}">
        <p14:creationId xmlns:p14="http://schemas.microsoft.com/office/powerpoint/2010/main" val="18622192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p:cNvGrpSpPr>
            <a:grpSpLocks/>
          </p:cNvGrpSpPr>
          <p:nvPr/>
        </p:nvGrpSpPr>
        <p:grpSpPr bwMode="auto">
          <a:xfrm>
            <a:off x="715778" y="220718"/>
            <a:ext cx="10561822" cy="5852452"/>
            <a:chOff x="521" y="867"/>
            <a:chExt cx="4718" cy="1305"/>
          </a:xfrm>
        </p:grpSpPr>
        <p:sp>
          <p:nvSpPr>
            <p:cNvPr id="11" name="AutoShape 5"/>
            <p:cNvSpPr>
              <a:spLocks noChangeArrowheads="1"/>
            </p:cNvSpPr>
            <p:nvPr/>
          </p:nvSpPr>
          <p:spPr bwMode="auto">
            <a:xfrm>
              <a:off x="521" y="930"/>
              <a:ext cx="4718" cy="1242"/>
            </a:xfrm>
            <a:prstGeom prst="roundRect">
              <a:avLst>
                <a:gd name="adj" fmla="val 7542"/>
              </a:avLst>
            </a:prstGeom>
            <a:gradFill rotWithShape="1">
              <a:gsLst>
                <a:gs pos="0">
                  <a:schemeClr val="accent1">
                    <a:lumMod val="40000"/>
                    <a:lumOff val="60000"/>
                  </a:schemeClr>
                </a:gs>
                <a:gs pos="100000">
                  <a:srgbClr val="CAE0DF"/>
                </a:gs>
              </a:gsLst>
              <a:lin ang="5400000" scaled="1"/>
            </a:gradFill>
            <a:ln w="38100" algn="ctr">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80000"/>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lnSpc>
                  <a:spcPct val="150000"/>
                </a:lnSpc>
              </a:pP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六、</a:t>
              </a:r>
              <a:r>
                <a:rPr lang="en-US" altLang="zh-TW" sz="2400" dirty="0" smtClean="0">
                  <a:solidFill>
                    <a:srgbClr val="002060"/>
                  </a:solidFill>
                  <a:ea typeface="標楷體" pitchFamily="65" charset="-120"/>
                </a:rPr>
                <a:t>105</a:t>
              </a:r>
              <a:r>
                <a:rPr lang="zh-TW" altLang="en-US" sz="2400" dirty="0" smtClean="0">
                  <a:solidFill>
                    <a:srgbClr val="002060"/>
                  </a:solidFill>
                  <a:ea typeface="標楷體" pitchFamily="65" charset="-120"/>
                </a:rPr>
                <a:t>年度全國花燈競賽榮獲高中職組優等</a:t>
              </a:r>
              <a:r>
                <a:rPr lang="en-US" altLang="zh-TW" sz="2400" dirty="0" smtClean="0">
                  <a:solidFill>
                    <a:srgbClr val="002060"/>
                  </a:solidFill>
                  <a:ea typeface="標楷體" pitchFamily="65" charset="-120"/>
                </a:rPr>
                <a:t>1</a:t>
              </a:r>
              <a:r>
                <a:rPr lang="zh-TW" altLang="en-US" sz="2400" dirty="0" smtClean="0">
                  <a:solidFill>
                    <a:srgbClr val="002060"/>
                  </a:solidFill>
                  <a:ea typeface="標楷體" pitchFamily="65" charset="-120"/>
                </a:rPr>
                <a:t>名，甲等</a:t>
              </a:r>
              <a:r>
                <a:rPr lang="en-US" altLang="zh-TW" sz="2400" dirty="0" smtClean="0">
                  <a:solidFill>
                    <a:srgbClr val="002060"/>
                  </a:solidFill>
                  <a:ea typeface="標楷體" pitchFamily="65" charset="-120"/>
                </a:rPr>
                <a:t>3</a:t>
              </a:r>
              <a:r>
                <a:rPr lang="zh-TW" altLang="en-US" sz="2400" dirty="0" smtClean="0">
                  <a:solidFill>
                    <a:srgbClr val="002060"/>
                  </a:solidFill>
                  <a:ea typeface="標楷體" pitchFamily="65" charset="-120"/>
                </a:rPr>
                <a:t>名及佳作</a:t>
              </a:r>
              <a:r>
                <a:rPr lang="en-US" altLang="zh-TW" sz="2400" dirty="0" smtClean="0">
                  <a:solidFill>
                    <a:srgbClr val="002060"/>
                  </a:solidFill>
                  <a:ea typeface="標楷體" pitchFamily="65" charset="-120"/>
                </a:rPr>
                <a:t>1</a:t>
              </a:r>
              <a:r>
                <a:rPr lang="zh-TW" altLang="en-US" sz="2400" dirty="0" smtClean="0">
                  <a:solidFill>
                    <a:srgbClr val="002060"/>
                  </a:solidFill>
                  <a:ea typeface="標楷體" pitchFamily="65" charset="-120"/>
                </a:rPr>
                <a:t>名。</a:t>
              </a:r>
              <a:endParaRPr lang="en-US" altLang="zh-TW" sz="2400" dirty="0" smtClean="0">
                <a:solidFill>
                  <a:srgbClr val="002060"/>
                </a:solidFill>
                <a:ea typeface="標楷體" pitchFamily="65" charset="-120"/>
              </a:endParaRPr>
            </a:p>
            <a:p>
              <a:pPr eaLnBrk="1" hangingPunct="1">
                <a:lnSpc>
                  <a:spcPct val="150000"/>
                </a:lnSpc>
              </a:pPr>
              <a:r>
                <a:rPr lang="zh-TW" altLang="en-US" sz="2400" dirty="0" smtClean="0">
                  <a:solidFill>
                    <a:srgbClr val="002060"/>
                  </a:solidFill>
                  <a:ea typeface="標楷體" pitchFamily="65" charset="-120"/>
                </a:rPr>
                <a:t>七、學校與產業合作家數達到</a:t>
              </a:r>
              <a:r>
                <a:rPr lang="en-US" altLang="zh-TW" sz="2400" dirty="0" smtClean="0">
                  <a:solidFill>
                    <a:srgbClr val="002060"/>
                  </a:solidFill>
                  <a:ea typeface="標楷體" pitchFamily="65" charset="-120"/>
                </a:rPr>
                <a:t>12</a:t>
              </a:r>
              <a:r>
                <a:rPr lang="zh-TW" altLang="en-US" sz="2400" dirty="0" smtClean="0">
                  <a:solidFill>
                    <a:srgbClr val="002060"/>
                  </a:solidFill>
                  <a:ea typeface="標楷體" pitchFamily="65" charset="-120"/>
                </a:rPr>
                <a:t>家。</a:t>
              </a:r>
              <a:endParaRPr lang="en-US" altLang="zh-TW" sz="2400" dirty="0" smtClean="0">
                <a:solidFill>
                  <a:srgbClr val="002060"/>
                </a:solidFill>
                <a:ea typeface="標楷體" pitchFamily="65" charset="-120"/>
              </a:endParaRPr>
            </a:p>
          </p:txBody>
        </p:sp>
        <p:sp>
          <p:nvSpPr>
            <p:cNvPr id="12" name="AutoShape 6"/>
            <p:cNvSpPr>
              <a:spLocks noChangeArrowheads="1"/>
            </p:cNvSpPr>
            <p:nvPr/>
          </p:nvSpPr>
          <p:spPr bwMode="auto">
            <a:xfrm>
              <a:off x="703" y="867"/>
              <a:ext cx="1189" cy="123"/>
            </a:xfrm>
            <a:prstGeom prst="roundRect">
              <a:avLst>
                <a:gd name="adj" fmla="val 50000"/>
              </a:avLst>
            </a:prstGeom>
            <a:solidFill>
              <a:srgbClr val="00336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800" dirty="0" smtClean="0">
                  <a:solidFill>
                    <a:schemeClr val="bg1"/>
                  </a:solidFill>
                  <a:ea typeface="標楷體" pitchFamily="65" charset="-120"/>
                </a:rPr>
                <a:t>技能教育方面</a:t>
              </a:r>
              <a:endParaRPr lang="en-US" altLang="ja-JP" sz="2800" dirty="0">
                <a:solidFill>
                  <a:schemeClr val="bg1"/>
                </a:solidFill>
                <a:ea typeface="標楷體" pitchFamily="65" charset="-120"/>
              </a:endParaRPr>
            </a:p>
          </p:txBody>
        </p:sp>
      </p:grpSp>
      <p:grpSp>
        <p:nvGrpSpPr>
          <p:cNvPr id="13" name="群組 12"/>
          <p:cNvGrpSpPr/>
          <p:nvPr/>
        </p:nvGrpSpPr>
        <p:grpSpPr>
          <a:xfrm>
            <a:off x="0" y="5980410"/>
            <a:ext cx="4017337" cy="831850"/>
            <a:chOff x="0" y="5980410"/>
            <a:chExt cx="4017337" cy="831850"/>
          </a:xfrm>
        </p:grpSpPr>
        <p:pic>
          <p:nvPicPr>
            <p:cNvPr id="14" name="圖片 13" descr="校徽.jpg"/>
            <p:cNvPicPr>
              <a:picLocks noChangeAspect="1"/>
            </p:cNvPicPr>
            <p:nvPr/>
          </p:nvPicPr>
          <p:blipFill>
            <a:blip r:embed="rId2">
              <a:extLst>
                <a:ext uri="{BEBA8EAE-BF5A-486C-A8C5-ECC9F3942E4B}">
                  <a14:imgProps xmlns:a14="http://schemas.microsoft.com/office/drawing/2010/main">
                    <a14:imgLayer r:embed="rId3">
                      <a14:imgEffect>
                        <a14:backgroundRemoval t="2000" b="99500" l="0" r="100000"/>
                      </a14:imgEffect>
                    </a14:imgLayer>
                  </a14:imgProps>
                </a:ext>
                <a:ext uri="{28A0092B-C50C-407E-A947-70E740481C1C}">
                  <a14:useLocalDpi xmlns:a14="http://schemas.microsoft.com/office/drawing/2010/main" val="0"/>
                </a:ext>
              </a:extLst>
            </a:blip>
            <a:srcRect/>
            <a:stretch>
              <a:fillRect/>
            </a:stretch>
          </p:blipFill>
          <p:spPr bwMode="auto">
            <a:xfrm>
              <a:off x="0" y="5980410"/>
              <a:ext cx="831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p:nvPr/>
          </p:nvSpPr>
          <p:spPr>
            <a:xfrm>
              <a:off x="831850" y="6073169"/>
              <a:ext cx="3185487" cy="646331"/>
            </a:xfrm>
            <a:prstGeom prst="rect">
              <a:avLst/>
            </a:prstGeom>
            <a:noFill/>
          </p:spPr>
          <p:txBody>
            <a:bodyPr wrap="none" rtlCol="0">
              <a:spAutoFit/>
            </a:bodyPr>
            <a:lstStyle/>
            <a:p>
              <a:pPr algn="ctr"/>
              <a:r>
                <a:rPr lang="zh-TW" altLang="en-US" dirty="0" smtClean="0">
                  <a:latin typeface="標楷體" panose="03000509000000000000" pitchFamily="65" charset="-120"/>
                  <a:ea typeface="標楷體" panose="03000509000000000000" pitchFamily="65" charset="-120"/>
                </a:rPr>
                <a:t>國立秀水高工</a:t>
              </a:r>
              <a:r>
                <a:rPr lang="en-US" altLang="zh-TW" dirty="0">
                  <a:latin typeface="標楷體" panose="03000509000000000000" pitchFamily="65" charset="-120"/>
                  <a:ea typeface="標楷體" panose="03000509000000000000" pitchFamily="65" charset="-120"/>
                </a:rPr>
                <a:t>104</a:t>
              </a:r>
              <a:r>
                <a:rPr lang="zh-TW" altLang="en-US" dirty="0">
                  <a:latin typeface="標楷體" panose="03000509000000000000" pitchFamily="65" charset="-120"/>
                  <a:ea typeface="標楷體" panose="03000509000000000000" pitchFamily="65" charset="-120"/>
                </a:rPr>
                <a:t>學年</a:t>
              </a:r>
              <a:r>
                <a:rPr lang="zh-TW" altLang="en-US" dirty="0" smtClean="0">
                  <a:latin typeface="標楷體" panose="03000509000000000000" pitchFamily="65" charset="-120"/>
                  <a:ea typeface="標楷體" panose="03000509000000000000" pitchFamily="65" charset="-120"/>
                </a:rPr>
                <a:t>度</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高職優質</a:t>
              </a:r>
              <a:r>
                <a:rPr lang="zh-TW" altLang="en-US" dirty="0">
                  <a:latin typeface="標楷體" panose="03000509000000000000" pitchFamily="65" charset="-120"/>
                  <a:ea typeface="標楷體" panose="03000509000000000000" pitchFamily="65" charset="-120"/>
                </a:rPr>
                <a:t>化輔助方案輔導訪視</a:t>
              </a:r>
            </a:p>
          </p:txBody>
        </p:sp>
      </p:gr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523" y="3288210"/>
            <a:ext cx="4011827" cy="2256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9375" y="3289013"/>
            <a:ext cx="4010400" cy="2255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48437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1382</TotalTime>
  <Words>7246</Words>
  <Application>Microsoft Office PowerPoint</Application>
  <PresentationFormat>自訂</PresentationFormat>
  <Paragraphs>1265</Paragraphs>
  <Slides>100</Slides>
  <Notes>10</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100</vt:i4>
      </vt:variant>
    </vt:vector>
  </HeadingPairs>
  <TitlesOfParts>
    <vt:vector size="102" baseType="lpstr">
      <vt:lpstr>Office 佈景主題</vt:lpstr>
      <vt:lpstr>Visio</vt:lpstr>
      <vt:lpstr>歡 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成績優良獎勵      課業扶助輔導</vt:lpstr>
      <vt:lpstr>招生宣導      職涯探索</vt:lpstr>
      <vt:lpstr>招生宣導文宣     </vt:lpstr>
      <vt:lpstr>PowerPoint 簡報</vt:lpstr>
      <vt:lpstr>PowerPoint 簡報</vt:lpstr>
      <vt:lpstr>PowerPoint 簡報</vt:lpstr>
      <vt:lpstr>PowerPoint 簡報</vt:lpstr>
      <vt:lpstr>PowerPoint 簡報</vt:lpstr>
      <vt:lpstr>校園綠美化</vt:lpstr>
      <vt:lpstr>藝術境教活動</vt:lpstr>
      <vt:lpstr>參與藝文活動</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謝謝聆聽 敬請指教</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defmtz lin</dc:creator>
  <cp:lastModifiedBy>秀水高工</cp:lastModifiedBy>
  <cp:revision>167</cp:revision>
  <cp:lastPrinted>2016-04-16T02:12:06Z</cp:lastPrinted>
  <dcterms:created xsi:type="dcterms:W3CDTF">2016-03-13T01:06:46Z</dcterms:created>
  <dcterms:modified xsi:type="dcterms:W3CDTF">2016-04-16T02:12:10Z</dcterms:modified>
</cp:coreProperties>
</file>